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70" r:id="rId2"/>
    <p:sldId id="256" r:id="rId3"/>
    <p:sldId id="257" r:id="rId4"/>
    <p:sldId id="258" r:id="rId5"/>
    <p:sldId id="271" r:id="rId6"/>
    <p:sldId id="259" r:id="rId7"/>
    <p:sldId id="260" r:id="rId8"/>
    <p:sldId id="262" r:id="rId9"/>
    <p:sldId id="263" r:id="rId10"/>
    <p:sldId id="264" r:id="rId11"/>
    <p:sldId id="304" r:id="rId12"/>
    <p:sldId id="32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6" r:id="rId33"/>
    <p:sldId id="327" r:id="rId34"/>
    <p:sldId id="328" r:id="rId35"/>
    <p:sldId id="329" r:id="rId36"/>
    <p:sldId id="330" r:id="rId37"/>
    <p:sldId id="331" r:id="rId38"/>
    <p:sldId id="332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76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39A34-2D57-4ADC-B576-406DD442DAF4}" type="datetimeFigureOut">
              <a:rPr lang="en-US" smtClean="0"/>
              <a:pPr/>
              <a:t>11/4/2017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7C0B2-3717-4C82-9AF7-F610E6FA4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09600"/>
            <a:ext cx="7772400" cy="1470025"/>
          </a:xfrm>
        </p:spPr>
        <p:txBody>
          <a:bodyPr/>
          <a:lstStyle/>
          <a:p>
            <a:r>
              <a:rPr lang="fa-IR" b="1" dirty="0">
                <a:cs typeface="Titr" panose="00000700000000000000" pitchFamily="2" charset="-78"/>
              </a:rPr>
              <a:t>الزامات مواد </a:t>
            </a:r>
            <a:r>
              <a:rPr lang="ar-SA" b="1" dirty="0">
                <a:cs typeface="Titr" panose="00000700000000000000" pitchFamily="2" charset="-78"/>
              </a:rPr>
              <a:t>وعناصر </a:t>
            </a:r>
            <a:r>
              <a:rPr lang="ar-SA" b="1" dirty="0" smtClean="0">
                <a:cs typeface="Titr" panose="00000700000000000000" pitchFamily="2" charset="-78"/>
              </a:rPr>
              <a:t>فلزي براي سازه­هاي</a:t>
            </a:r>
            <a:r>
              <a:rPr lang="fa-IR" b="1" dirty="0" smtClean="0">
                <a:cs typeface="Titr" panose="00000700000000000000" pitchFamily="2" charset="-78"/>
              </a:rPr>
              <a:t> وسايل نقليه </a:t>
            </a:r>
            <a:r>
              <a:rPr lang="ar-SA" b="1" dirty="0">
                <a:cs typeface="Titr" panose="00000700000000000000" pitchFamily="2" charset="-78"/>
              </a:rPr>
              <a:t>هوا </a:t>
            </a:r>
            <a:r>
              <a:rPr lang="ar-SA" b="1" dirty="0" smtClean="0">
                <a:cs typeface="Titr" panose="00000700000000000000" pitchFamily="2" charset="-78"/>
              </a:rPr>
              <a:t>فضايي</a:t>
            </a:r>
            <a:endParaRPr lang="en-US" dirty="0">
              <a:cs typeface="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7772400" cy="1470025"/>
          </a:xfrm>
        </p:spPr>
        <p:txBody>
          <a:bodyPr/>
          <a:lstStyle/>
          <a:p>
            <a:r>
              <a:rPr lang="fa-IR" dirty="0"/>
              <a:t>اتصالات </a:t>
            </a:r>
            <a:r>
              <a:rPr lang="fa-IR" dirty="0" smtClean="0"/>
              <a:t>جوش­ذوبي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19200" y="1709928"/>
            <a:ext cx="6183145" cy="4462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385411"/>
            <a:ext cx="60067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fa-IR" sz="2800" b="1" dirty="0">
                <a:cs typeface="Titr" panose="00000700000000000000" pitchFamily="2" charset="-78"/>
              </a:rPr>
              <a:t>استحکام و مقاومت </a:t>
            </a:r>
            <a:r>
              <a:rPr lang="fa-IR" sz="2800" b="1" dirty="0" smtClean="0">
                <a:cs typeface="Titr" panose="00000700000000000000" pitchFamily="2" charset="-78"/>
              </a:rPr>
              <a:t>هواپيما </a:t>
            </a:r>
            <a:r>
              <a:rPr lang="fa-IR" sz="2800" b="1" dirty="0">
                <a:cs typeface="Titr" panose="00000700000000000000" pitchFamily="2" charset="-78"/>
              </a:rPr>
              <a:t>در </a:t>
            </a:r>
            <a:r>
              <a:rPr lang="fa-IR" sz="2800" b="1" dirty="0" smtClean="0">
                <a:cs typeface="Titr" panose="00000700000000000000" pitchFamily="2" charset="-78"/>
              </a:rPr>
              <a:t>آزمايشات زميني</a:t>
            </a:r>
            <a:endParaRPr lang="en-US" sz="2800" dirty="0">
              <a:cs typeface="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1295400"/>
            <a:ext cx="8077200" cy="5483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 smtClean="0">
                <a:latin typeface="Arial Black"/>
                <a:ea typeface="Calibri"/>
                <a:cs typeface="B Zar"/>
              </a:rPr>
              <a:t>اين </a:t>
            </a:r>
            <a:r>
              <a:rPr lang="fa-IR" dirty="0">
                <a:latin typeface="Arial Black"/>
                <a:ea typeface="Calibri"/>
                <a:cs typeface="B Zar"/>
              </a:rPr>
              <a:t>استاندارد </a:t>
            </a:r>
            <a:r>
              <a:rPr lang="fa-IR" dirty="0" smtClean="0">
                <a:latin typeface="Arial Black"/>
                <a:ea typeface="Calibri"/>
                <a:cs typeface="B Zar"/>
              </a:rPr>
              <a:t>ويژه </a:t>
            </a:r>
            <a:r>
              <a:rPr lang="fa-IR" dirty="0">
                <a:latin typeface="Arial Black"/>
                <a:ea typeface="Calibri"/>
                <a:cs typeface="B Zar"/>
              </a:rPr>
              <a:t>شامل الزامات مورد </a:t>
            </a:r>
            <a:r>
              <a:rPr lang="fa-IR" dirty="0" smtClean="0">
                <a:latin typeface="Arial Black"/>
                <a:ea typeface="Calibri"/>
                <a:cs typeface="B Zar"/>
              </a:rPr>
              <a:t>نيازي </a:t>
            </a:r>
            <a:r>
              <a:rPr lang="fa-IR" dirty="0">
                <a:latin typeface="Arial Black"/>
                <a:ea typeface="Calibri"/>
                <a:cs typeface="B Zar"/>
              </a:rPr>
              <a:t>است که در </a:t>
            </a:r>
            <a:r>
              <a:rPr lang="fa-IR" dirty="0" smtClean="0">
                <a:latin typeface="Arial Black"/>
                <a:ea typeface="Calibri"/>
                <a:cs typeface="B Zar"/>
              </a:rPr>
              <a:t>ترکيب </a:t>
            </a:r>
            <a:r>
              <a:rPr lang="fa-IR" dirty="0">
                <a:latin typeface="Arial Black"/>
                <a:ea typeface="Calibri"/>
                <a:cs typeface="B Zar"/>
              </a:rPr>
              <a:t>با </a:t>
            </a:r>
            <a:r>
              <a:rPr lang="fa-IR" dirty="0" smtClean="0">
                <a:latin typeface="Arial Black"/>
                <a:ea typeface="Calibri"/>
                <a:cs typeface="B Zar"/>
              </a:rPr>
              <a:t>ساير استانداردهاي ويژۀ </a:t>
            </a:r>
            <a:r>
              <a:rPr lang="fa-IR" dirty="0">
                <a:latin typeface="Arial Black"/>
                <a:ea typeface="Calibri"/>
                <a:cs typeface="B Zar"/>
              </a:rPr>
              <a:t>قابل اجرا، </a:t>
            </a:r>
            <a:r>
              <a:rPr lang="fa-IR" dirty="0" smtClean="0">
                <a:latin typeface="Arial Black"/>
                <a:ea typeface="Calibri"/>
                <a:cs typeface="B Zar"/>
              </a:rPr>
              <a:t>آزمايشات زميني </a:t>
            </a:r>
            <a:r>
              <a:rPr lang="fa-IR" dirty="0">
                <a:latin typeface="Arial Black"/>
                <a:ea typeface="Calibri"/>
                <a:cs typeface="B Zar"/>
              </a:rPr>
              <a:t>مورد </a:t>
            </a:r>
            <a:r>
              <a:rPr lang="fa-IR" dirty="0" smtClean="0">
                <a:latin typeface="Arial Black"/>
                <a:ea typeface="Calibri"/>
                <a:cs typeface="B Zar"/>
              </a:rPr>
              <a:t>نياز براي ارزيابي ساختاري هواپيماهاي سرنشين­دار </a:t>
            </a:r>
            <a:r>
              <a:rPr lang="fa-IR" dirty="0">
                <a:latin typeface="Arial Black"/>
                <a:ea typeface="Calibri"/>
                <a:cs typeface="B Zar"/>
              </a:rPr>
              <a:t>بال ثابت را ارائه </a:t>
            </a:r>
            <a:r>
              <a:rPr lang="fa-IR" dirty="0" smtClean="0">
                <a:latin typeface="Arial Black"/>
                <a:ea typeface="Calibri"/>
                <a:cs typeface="B Zar"/>
              </a:rPr>
              <a:t>مي­کند</a:t>
            </a:r>
            <a:r>
              <a:rPr lang="fa-IR" dirty="0">
                <a:latin typeface="Arial Black"/>
                <a:ea typeface="Calibri"/>
                <a:cs typeface="B Zar"/>
              </a:rPr>
              <a:t>.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 smtClean="0">
                <a:latin typeface="Arial Black"/>
                <a:ea typeface="Calibri"/>
                <a:cs typeface="B Zar"/>
              </a:rPr>
              <a:t>اين </a:t>
            </a:r>
            <a:r>
              <a:rPr lang="fa-IR" dirty="0">
                <a:latin typeface="Arial Black"/>
                <a:ea typeface="Calibri"/>
                <a:cs typeface="B Zar"/>
              </a:rPr>
              <a:t>آزمون­ها شامل موارد </a:t>
            </a:r>
            <a:r>
              <a:rPr lang="fa-IR" dirty="0" smtClean="0">
                <a:latin typeface="Arial Black"/>
                <a:ea typeface="Calibri"/>
                <a:cs typeface="B Zar"/>
              </a:rPr>
              <a:t>زير مي </a:t>
            </a:r>
            <a:r>
              <a:rPr lang="fa-IR" dirty="0">
                <a:latin typeface="Arial Black"/>
                <a:ea typeface="Calibri"/>
                <a:cs typeface="B Zar"/>
              </a:rPr>
              <a:t>باشد (اما محدود به </a:t>
            </a:r>
            <a:r>
              <a:rPr lang="fa-IR" dirty="0" smtClean="0">
                <a:latin typeface="Arial Black"/>
                <a:ea typeface="Calibri"/>
                <a:cs typeface="B Zar"/>
              </a:rPr>
              <a:t>اين </a:t>
            </a:r>
            <a:r>
              <a:rPr lang="fa-IR" dirty="0">
                <a:latin typeface="Arial Black"/>
                <a:ea typeface="Calibri"/>
                <a:cs typeface="B Zar"/>
              </a:rPr>
              <a:t>موارد </a:t>
            </a:r>
            <a:r>
              <a:rPr lang="fa-IR" dirty="0" smtClean="0">
                <a:latin typeface="Arial Black"/>
                <a:ea typeface="Calibri"/>
                <a:cs typeface="B Zar"/>
              </a:rPr>
              <a:t>نيست</a:t>
            </a:r>
            <a:r>
              <a:rPr lang="fa-IR" dirty="0">
                <a:latin typeface="Arial Black"/>
                <a:ea typeface="Calibri"/>
                <a:cs typeface="B Zar"/>
              </a:rPr>
              <a:t>):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400" dirty="0">
                <a:latin typeface="Arial Black"/>
                <a:ea typeface="Calibri"/>
                <a:cs typeface="B Zar"/>
              </a:rPr>
              <a:t>الف)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آزمايش­هاي </a:t>
            </a:r>
            <a:r>
              <a:rPr lang="fa-IR" sz="1400" dirty="0">
                <a:latin typeface="Arial Black"/>
                <a:ea typeface="Calibri"/>
                <a:cs typeface="B Zar"/>
              </a:rPr>
              <a:t>توسعۀ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طراحي</a:t>
            </a:r>
            <a:endParaRPr lang="en-US" sz="11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400" dirty="0">
                <a:latin typeface="Arial Black"/>
                <a:ea typeface="Calibri"/>
                <a:cs typeface="B Zar"/>
              </a:rPr>
              <a:t>ب)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آزمايش­هاي پيش­توليد </a:t>
            </a:r>
            <a:r>
              <a:rPr lang="fa-IR" sz="1400" dirty="0">
                <a:latin typeface="Arial Black"/>
                <a:ea typeface="Calibri"/>
                <a:cs typeface="B Zar"/>
              </a:rPr>
              <a:t>قطعات </a:t>
            </a:r>
            <a:endParaRPr lang="en-US" sz="11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400" dirty="0">
                <a:latin typeface="Arial Black"/>
                <a:ea typeface="Calibri"/>
                <a:cs typeface="B Zar"/>
              </a:rPr>
              <a:t>ج)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آزمايش­هاي استاتيکي </a:t>
            </a:r>
            <a:r>
              <a:rPr lang="fa-IR" sz="1400" dirty="0">
                <a:latin typeface="Arial Black"/>
                <a:ea typeface="Calibri"/>
                <a:cs typeface="B Zar"/>
              </a:rPr>
              <a:t>بدنۀ کامل</a:t>
            </a:r>
            <a:endParaRPr lang="en-US" sz="11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400" dirty="0">
                <a:latin typeface="Arial Black"/>
                <a:ea typeface="Calibri"/>
                <a:cs typeface="B Zar"/>
              </a:rPr>
              <a:t>د)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آزمايش­هاي خستگي </a:t>
            </a:r>
            <a:r>
              <a:rPr lang="fa-IR" sz="1400" dirty="0">
                <a:latin typeface="Arial Black"/>
                <a:ea typeface="Calibri"/>
                <a:cs typeface="B Zar"/>
              </a:rPr>
              <a:t>بدنۀ کامل</a:t>
            </a:r>
            <a:endParaRPr lang="en-US" sz="11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400" dirty="0">
                <a:latin typeface="Arial Black"/>
                <a:ea typeface="Calibri"/>
                <a:cs typeface="B Zar"/>
              </a:rPr>
              <a:t>ر)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آزمايش­هاي </a:t>
            </a:r>
            <a:r>
              <a:rPr lang="fa-IR" sz="1400" dirty="0">
                <a:latin typeface="Arial Black"/>
                <a:ea typeface="Calibri"/>
                <a:cs typeface="B Zar"/>
              </a:rPr>
              <a:t>سقوط ساختار بدنۀ کامل</a:t>
            </a:r>
            <a:endParaRPr lang="en-US" sz="11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400" dirty="0">
                <a:latin typeface="Arial Black"/>
                <a:ea typeface="Calibri"/>
                <a:cs typeface="B Zar"/>
              </a:rPr>
              <a:t>ز)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آزمايش­هاي </a:t>
            </a:r>
            <a:r>
              <a:rPr lang="fa-IR" sz="1400" dirty="0">
                <a:latin typeface="Arial Black"/>
                <a:ea typeface="Calibri"/>
                <a:cs typeface="B Zar"/>
              </a:rPr>
              <a:t>فشار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کابين</a:t>
            </a:r>
            <a:endParaRPr lang="en-US" sz="11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400" dirty="0">
                <a:latin typeface="Arial Black"/>
                <a:ea typeface="Calibri"/>
                <a:cs typeface="B Zar"/>
              </a:rPr>
              <a:t>ک)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آزمايش­هاي </a:t>
            </a:r>
            <a:r>
              <a:rPr lang="fa-IR" sz="1400" dirty="0">
                <a:latin typeface="Arial Black"/>
                <a:ea typeface="Calibri"/>
                <a:cs typeface="B Zar"/>
              </a:rPr>
              <a:t>نشت مجموعۀ مخازن سوخت</a:t>
            </a:r>
            <a:endParaRPr lang="en-US" sz="11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400" dirty="0">
                <a:latin typeface="Arial Black"/>
                <a:ea typeface="Calibri"/>
                <a:cs typeface="B Zar"/>
              </a:rPr>
              <a:t>ه)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آزمايش­هاي ديناميکي </a:t>
            </a:r>
            <a:r>
              <a:rPr lang="fa-IR" sz="1400" dirty="0">
                <a:latin typeface="Arial Black"/>
                <a:ea typeface="Calibri"/>
                <a:cs typeface="B Zar"/>
              </a:rPr>
              <a:t>سازه</a:t>
            </a:r>
            <a:endParaRPr lang="en-US" sz="1100" dirty="0">
              <a:ea typeface="Calibri"/>
              <a:cs typeface="Times New Roman"/>
            </a:endParaRPr>
          </a:p>
          <a:p>
            <a:pPr algn="r"/>
            <a:r>
              <a:rPr lang="fa-IR" sz="1400" dirty="0" smtClean="0">
                <a:latin typeface="Arial Black"/>
                <a:ea typeface="Calibri"/>
                <a:cs typeface="B Zar"/>
              </a:rPr>
              <a:t>ي) آزمايش­هاي سازه­اي </a:t>
            </a:r>
            <a:r>
              <a:rPr lang="fa-IR" sz="1400" dirty="0">
                <a:latin typeface="Arial Black"/>
                <a:ea typeface="Calibri"/>
                <a:cs typeface="B Zar"/>
              </a:rPr>
              <a:t>لازم </a:t>
            </a:r>
            <a:r>
              <a:rPr lang="fa-IR" sz="1400" dirty="0" smtClean="0">
                <a:latin typeface="Arial Black"/>
                <a:ea typeface="Calibri"/>
                <a:cs typeface="B Zar"/>
              </a:rPr>
              <a:t>پيش </a:t>
            </a:r>
            <a:r>
              <a:rPr lang="fa-IR" sz="1400" dirty="0">
                <a:latin typeface="Arial Black"/>
                <a:ea typeface="Calibri"/>
                <a:cs typeface="B Zar"/>
              </a:rPr>
              <a:t>از پروا</a:t>
            </a:r>
            <a:r>
              <a:rPr lang="fa-IR" dirty="0">
                <a:latin typeface="Arial Black"/>
                <a:ea typeface="Calibri"/>
                <a:cs typeface="B Zar"/>
              </a:rPr>
              <a:t>ز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4657" y="762000"/>
            <a:ext cx="7772400" cy="146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آزمايش­هاي </a:t>
            </a:r>
            <a:r>
              <a:rPr lang="fa-IR" b="1" dirty="0">
                <a:ea typeface="Calibri"/>
                <a:cs typeface="B Zar"/>
              </a:rPr>
              <a:t>توسعۀ </a:t>
            </a:r>
            <a:r>
              <a:rPr lang="fa-IR" b="1" dirty="0" smtClean="0">
                <a:ea typeface="Calibri"/>
                <a:cs typeface="B Zar"/>
              </a:rPr>
              <a:t>طراحي </a:t>
            </a:r>
            <a:r>
              <a:rPr lang="fa-IR" b="1" dirty="0">
                <a:ea typeface="Calibri"/>
                <a:cs typeface="B Zar"/>
              </a:rPr>
              <a:t>و </a:t>
            </a:r>
            <a:r>
              <a:rPr lang="fa-IR" b="1" dirty="0" smtClean="0">
                <a:ea typeface="Calibri"/>
                <a:cs typeface="B Zar"/>
              </a:rPr>
              <a:t>پيش­توليد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 smtClean="0">
                <a:ea typeface="Calibri"/>
                <a:cs typeface="B Zar"/>
              </a:rPr>
              <a:t>آزمايش­هاي </a:t>
            </a:r>
            <a:r>
              <a:rPr lang="fa-IR" dirty="0">
                <a:ea typeface="Calibri"/>
                <a:cs typeface="B Zar"/>
              </a:rPr>
              <a:t>توسعۀ </a:t>
            </a:r>
            <a:r>
              <a:rPr lang="fa-IR" dirty="0" smtClean="0">
                <a:ea typeface="Calibri"/>
                <a:cs typeface="B Zar"/>
              </a:rPr>
              <a:t>طراحي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پيش­توليد </a:t>
            </a:r>
            <a:r>
              <a:rPr lang="fa-IR" dirty="0">
                <a:ea typeface="Calibri"/>
                <a:cs typeface="B Zar"/>
              </a:rPr>
              <a:t>قطعات مطابق با </a:t>
            </a:r>
            <a:r>
              <a:rPr lang="fa-IR" dirty="0" smtClean="0">
                <a:ea typeface="Calibri"/>
                <a:cs typeface="B Zar"/>
              </a:rPr>
              <a:t>اين </a:t>
            </a:r>
            <a:r>
              <a:rPr lang="fa-IR" dirty="0">
                <a:ea typeface="Calibri"/>
                <a:cs typeface="B Zar"/>
              </a:rPr>
              <a:t>استاندارد، </a:t>
            </a:r>
            <a:r>
              <a:rPr lang="fa-IR" dirty="0" smtClean="0">
                <a:ea typeface="Calibri"/>
                <a:cs typeface="B Zar"/>
              </a:rPr>
              <a:t>مي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بايست </a:t>
            </a:r>
            <a:r>
              <a:rPr lang="fa-IR" dirty="0">
                <a:ea typeface="Calibri"/>
                <a:cs typeface="B Zar"/>
              </a:rPr>
              <a:t>در فاز اول از برنامۀ الزامات </a:t>
            </a:r>
            <a:r>
              <a:rPr lang="fa-IR" dirty="0" smtClean="0">
                <a:ea typeface="Calibri"/>
                <a:cs typeface="B Zar"/>
              </a:rPr>
              <a:t>تأئيد </a:t>
            </a:r>
            <a:r>
              <a:rPr lang="fa-IR" dirty="0">
                <a:ea typeface="Calibri"/>
                <a:cs typeface="B Zar"/>
              </a:rPr>
              <a:t>سازه انجام شود.</a:t>
            </a:r>
            <a:endParaRPr lang="en-US" sz="1400" dirty="0">
              <a:ea typeface="Calibri"/>
              <a:cs typeface="Times New Roma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3657" y="3031645"/>
            <a:ext cx="8153400" cy="146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آزمايش­هاي </a:t>
            </a:r>
            <a:r>
              <a:rPr lang="fa-IR" b="1" dirty="0">
                <a:ea typeface="Calibri"/>
                <a:cs typeface="B Zar"/>
              </a:rPr>
              <a:t>توسعۀ </a:t>
            </a:r>
            <a:r>
              <a:rPr lang="fa-IR" b="1" dirty="0" smtClean="0">
                <a:ea typeface="Calibri"/>
                <a:cs typeface="B Zar"/>
              </a:rPr>
              <a:t>طراحي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 smtClean="0">
                <a:ea typeface="Calibri"/>
                <a:cs typeface="B Zar"/>
              </a:rPr>
              <a:t>اين آزمايش­ها </a:t>
            </a:r>
            <a:r>
              <a:rPr lang="fa-IR" dirty="0">
                <a:ea typeface="Calibri"/>
                <a:cs typeface="B Zar"/>
              </a:rPr>
              <a:t>در مرحلۀ </a:t>
            </a:r>
            <a:r>
              <a:rPr lang="fa-IR" dirty="0" smtClean="0">
                <a:ea typeface="Calibri"/>
                <a:cs typeface="B Zar"/>
              </a:rPr>
              <a:t>طراحي مفهومي </a:t>
            </a:r>
            <a:r>
              <a:rPr lang="fa-IR" dirty="0">
                <a:ea typeface="Calibri"/>
                <a:cs typeface="B Zar"/>
              </a:rPr>
              <a:t>بوده و جهت </a:t>
            </a:r>
            <a:r>
              <a:rPr lang="fa-IR" dirty="0" smtClean="0">
                <a:ea typeface="Calibri"/>
                <a:cs typeface="B Zar"/>
              </a:rPr>
              <a:t>تدوين </a:t>
            </a:r>
            <a:r>
              <a:rPr lang="fa-IR" dirty="0">
                <a:ea typeface="Calibri"/>
                <a:cs typeface="B Zar"/>
              </a:rPr>
              <a:t>اطلاعات </a:t>
            </a:r>
            <a:r>
              <a:rPr lang="fa-IR" dirty="0" smtClean="0">
                <a:ea typeface="Calibri"/>
                <a:cs typeface="B Zar"/>
              </a:rPr>
              <a:t>طراحي </a:t>
            </a:r>
            <a:r>
              <a:rPr lang="fa-IR" dirty="0">
                <a:ea typeface="Calibri"/>
                <a:cs typeface="B Zar"/>
              </a:rPr>
              <a:t>معتبر انجام </a:t>
            </a:r>
            <a:r>
              <a:rPr lang="fa-IR" dirty="0" smtClean="0">
                <a:ea typeface="Calibri"/>
                <a:cs typeface="B Zar"/>
              </a:rPr>
              <a:t>مي­گيرد.آزمايش­هاي </a:t>
            </a:r>
            <a:r>
              <a:rPr lang="fa-IR" dirty="0">
                <a:ea typeface="Calibri"/>
                <a:cs typeface="B Zar"/>
              </a:rPr>
              <a:t>توسعۀ </a:t>
            </a:r>
            <a:r>
              <a:rPr lang="fa-IR" dirty="0" smtClean="0">
                <a:ea typeface="Calibri"/>
                <a:cs typeface="B Zar"/>
              </a:rPr>
              <a:t>طراحي آزمايش­هاي استاتيکي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آزمايش­هاي خستگي </a:t>
            </a:r>
            <a:r>
              <a:rPr lang="fa-IR" dirty="0">
                <a:ea typeface="Calibri"/>
                <a:cs typeface="B Zar"/>
              </a:rPr>
              <a:t>شامل موارد </a:t>
            </a:r>
            <a:r>
              <a:rPr lang="fa-IR" dirty="0" smtClean="0">
                <a:ea typeface="Calibri"/>
                <a:cs typeface="B Zar"/>
              </a:rPr>
              <a:t>ذيل </a:t>
            </a:r>
            <a:r>
              <a:rPr lang="fa-IR" dirty="0">
                <a:ea typeface="Calibri"/>
                <a:cs typeface="B Zar"/>
              </a:rPr>
              <a:t>است (اما محدود به آنها </a:t>
            </a:r>
            <a:r>
              <a:rPr lang="fa-IR" dirty="0" smtClean="0">
                <a:ea typeface="Calibri"/>
                <a:cs typeface="B Zar"/>
              </a:rPr>
              <a:t>نمي­شود</a:t>
            </a:r>
            <a:r>
              <a:rPr lang="fa-IR" dirty="0">
                <a:ea typeface="Calibri"/>
                <a:cs typeface="B Zar"/>
              </a:rPr>
              <a:t>)؛</a:t>
            </a:r>
            <a:endParaRPr lang="en-US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685800"/>
            <a:ext cx="5867400" cy="3642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>
                <a:ea typeface="Calibri"/>
                <a:cs typeface="B Zar"/>
              </a:rPr>
              <a:t>الف) </a:t>
            </a:r>
            <a:r>
              <a:rPr lang="fa-IR" b="1" dirty="0" smtClean="0">
                <a:ea typeface="Calibri"/>
                <a:cs typeface="B Zar"/>
              </a:rPr>
              <a:t>آزمايش­هاي اصلي براي: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1) انتخاب مواد شامل؛ رشد ترک، </a:t>
            </a:r>
            <a:r>
              <a:rPr lang="fa-IR" dirty="0" smtClean="0">
                <a:ea typeface="Calibri"/>
                <a:cs typeface="B Zar"/>
              </a:rPr>
              <a:t>مکانيک </a:t>
            </a:r>
            <a:r>
              <a:rPr lang="fa-IR" dirty="0">
                <a:ea typeface="Calibri"/>
                <a:cs typeface="B Zar"/>
              </a:rPr>
              <a:t>شکست و محدودۀ مجاز خواص </a:t>
            </a:r>
            <a:r>
              <a:rPr lang="fa-IR" dirty="0" smtClean="0">
                <a:ea typeface="Calibri"/>
                <a:cs typeface="B Zar"/>
              </a:rPr>
              <a:t>مکانيکي </a:t>
            </a:r>
            <a:r>
              <a:rPr lang="fa-IR" dirty="0">
                <a:ea typeface="Calibri"/>
                <a:cs typeface="B Zar"/>
              </a:rPr>
              <a:t>در هر </a:t>
            </a:r>
            <a:r>
              <a:rPr lang="fa-IR" dirty="0" smtClean="0">
                <a:ea typeface="Calibri"/>
                <a:cs typeface="B Zar"/>
              </a:rPr>
              <a:t>يک </a:t>
            </a:r>
            <a:r>
              <a:rPr lang="fa-IR" dirty="0">
                <a:ea typeface="Calibri"/>
                <a:cs typeface="B Zar"/>
              </a:rPr>
              <a:t>از </a:t>
            </a:r>
            <a:r>
              <a:rPr lang="fa-IR" dirty="0" smtClean="0">
                <a:ea typeface="Calibri"/>
                <a:cs typeface="B Zar"/>
              </a:rPr>
              <a:t>بخش­هاي </a:t>
            </a:r>
            <a:r>
              <a:rPr lang="fa-IR" dirty="0">
                <a:ea typeface="Calibri"/>
                <a:cs typeface="B Zar"/>
              </a:rPr>
              <a:t>سازه.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2) </a:t>
            </a:r>
            <a:r>
              <a:rPr lang="fa-IR" dirty="0" smtClean="0">
                <a:ea typeface="Calibri"/>
                <a:cs typeface="B Zar"/>
              </a:rPr>
              <a:t>تأثير تغييرات طيف </a:t>
            </a:r>
            <a:r>
              <a:rPr lang="fa-IR" dirty="0">
                <a:ea typeface="Calibri"/>
                <a:cs typeface="B Zar"/>
              </a:rPr>
              <a:t>بار </a:t>
            </a:r>
            <a:r>
              <a:rPr lang="fa-IR" dirty="0" smtClean="0">
                <a:ea typeface="Calibri"/>
                <a:cs typeface="B Zar"/>
              </a:rPr>
              <a:t>خستگي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3) </a:t>
            </a:r>
            <a:r>
              <a:rPr lang="fa-IR" dirty="0" smtClean="0">
                <a:ea typeface="Calibri"/>
                <a:cs typeface="B Zar"/>
              </a:rPr>
              <a:t>ارزيابي </a:t>
            </a:r>
            <a:r>
              <a:rPr lang="fa-IR" dirty="0">
                <a:ea typeface="Calibri"/>
                <a:cs typeface="B Zar"/>
              </a:rPr>
              <a:t>روند </a:t>
            </a:r>
            <a:r>
              <a:rPr lang="fa-IR" dirty="0" smtClean="0">
                <a:ea typeface="Calibri"/>
                <a:cs typeface="B Zar"/>
              </a:rPr>
              <a:t>طراحي </a:t>
            </a:r>
            <a:r>
              <a:rPr lang="fa-IR" dirty="0">
                <a:ea typeface="Calibri"/>
                <a:cs typeface="B Zar"/>
              </a:rPr>
              <a:t>از ابتدا تا انتها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4) </a:t>
            </a:r>
            <a:r>
              <a:rPr lang="fa-IR" dirty="0" smtClean="0">
                <a:ea typeface="Calibri"/>
                <a:cs typeface="B Zar"/>
              </a:rPr>
              <a:t>ارزيابي </a:t>
            </a:r>
            <a:r>
              <a:rPr lang="fa-IR" dirty="0">
                <a:ea typeface="Calibri"/>
                <a:cs typeface="B Zar"/>
              </a:rPr>
              <a:t>اتصالات </a:t>
            </a:r>
            <a:r>
              <a:rPr lang="fa-IR" dirty="0" smtClean="0">
                <a:ea typeface="Calibri"/>
                <a:cs typeface="B Zar"/>
              </a:rPr>
              <a:t>مکانيکي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غيرمکانيکي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5) </a:t>
            </a:r>
            <a:r>
              <a:rPr lang="fa-IR" dirty="0" smtClean="0">
                <a:ea typeface="Calibri"/>
                <a:cs typeface="B Zar"/>
              </a:rPr>
              <a:t>ارزيابي روش­هاي توليد</a:t>
            </a:r>
            <a:endParaRPr lang="en-US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762000"/>
            <a:ext cx="6629400" cy="3226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>
                <a:ea typeface="Calibri"/>
                <a:cs typeface="B Zar"/>
              </a:rPr>
              <a:t>ب) </a:t>
            </a:r>
            <a:r>
              <a:rPr lang="fa-IR" b="1" dirty="0" smtClean="0">
                <a:ea typeface="Calibri"/>
                <a:cs typeface="B Zar"/>
              </a:rPr>
              <a:t>آزمايش­هاي </a:t>
            </a:r>
            <a:r>
              <a:rPr lang="fa-IR" b="1" dirty="0">
                <a:ea typeface="Calibri"/>
                <a:cs typeface="B Zar"/>
              </a:rPr>
              <a:t>توسعۀ </a:t>
            </a:r>
            <a:r>
              <a:rPr lang="fa-IR" b="1" dirty="0" smtClean="0">
                <a:ea typeface="Calibri"/>
                <a:cs typeface="B Zar"/>
              </a:rPr>
              <a:t>ترکيب­بندي سازه</a:t>
            </a:r>
            <a:r>
              <a:rPr lang="fa-IR" b="1" dirty="0" smtClean="0">
                <a:ea typeface="Calibri"/>
                <a:cs typeface="Times New Roman"/>
              </a:rPr>
              <a:t>­</a:t>
            </a:r>
            <a:r>
              <a:rPr lang="fa-IR" b="1" dirty="0" smtClean="0">
                <a:ea typeface="Calibri"/>
                <a:cs typeface="B Zar"/>
              </a:rPr>
              <a:t>اي براي: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1) </a:t>
            </a:r>
            <a:r>
              <a:rPr lang="fa-IR" dirty="0" smtClean="0">
                <a:ea typeface="Calibri"/>
                <a:cs typeface="B Zar"/>
              </a:rPr>
              <a:t>چگونگي </a:t>
            </a:r>
            <a:r>
              <a:rPr lang="fa-IR" dirty="0">
                <a:ea typeface="Calibri"/>
                <a:cs typeface="B Zar"/>
              </a:rPr>
              <a:t>اتصال قطعات در نقاط تداخل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2) صفحات و </a:t>
            </a:r>
            <a:r>
              <a:rPr lang="fa-IR" dirty="0" smtClean="0">
                <a:ea typeface="Calibri"/>
                <a:cs typeface="B Zar"/>
              </a:rPr>
              <a:t>پانل­هاي اصلي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3) </a:t>
            </a:r>
            <a:r>
              <a:rPr lang="fa-IR" dirty="0" smtClean="0">
                <a:ea typeface="Calibri"/>
                <a:cs typeface="B Zar"/>
              </a:rPr>
              <a:t>پانل­هايي </a:t>
            </a:r>
            <a:r>
              <a:rPr lang="fa-IR" dirty="0">
                <a:ea typeface="Calibri"/>
                <a:cs typeface="B Zar"/>
              </a:rPr>
              <a:t>که </a:t>
            </a:r>
            <a:r>
              <a:rPr lang="fa-IR" dirty="0" smtClean="0">
                <a:ea typeface="Calibri"/>
                <a:cs typeface="B Zar"/>
              </a:rPr>
              <a:t>داراي برش­هاي داخلي </a:t>
            </a:r>
            <a:r>
              <a:rPr lang="fa-IR" dirty="0">
                <a:ea typeface="Calibri"/>
                <a:cs typeface="B Zar"/>
              </a:rPr>
              <a:t>(</a:t>
            </a:r>
            <a:r>
              <a:rPr lang="fa-IR" dirty="0" smtClean="0">
                <a:ea typeface="Calibri"/>
                <a:cs typeface="B Zar"/>
              </a:rPr>
              <a:t>گشودگي) </a:t>
            </a:r>
            <a:r>
              <a:rPr lang="fa-IR" dirty="0">
                <a:ea typeface="Calibri"/>
                <a:cs typeface="B Zar"/>
              </a:rPr>
              <a:t>هستند.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4) </a:t>
            </a:r>
            <a:r>
              <a:rPr lang="fa-IR" dirty="0" smtClean="0">
                <a:ea typeface="Calibri"/>
                <a:cs typeface="B Zar"/>
              </a:rPr>
              <a:t>فيتينگ­ها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5) مناطق </a:t>
            </a:r>
            <a:r>
              <a:rPr lang="fa-IR" dirty="0" smtClean="0">
                <a:ea typeface="Calibri"/>
                <a:cs typeface="B Zar"/>
              </a:rPr>
              <a:t>بحراني </a:t>
            </a:r>
            <a:r>
              <a:rPr lang="fa-IR" dirty="0">
                <a:ea typeface="Calibri"/>
                <a:cs typeface="B Zar"/>
              </a:rPr>
              <a:t>سازه که بواسطۀ </a:t>
            </a:r>
            <a:r>
              <a:rPr lang="fa-IR" dirty="0" smtClean="0">
                <a:ea typeface="Calibri"/>
                <a:cs typeface="B Zar"/>
              </a:rPr>
              <a:t>طراحي پيچيده</a:t>
            </a:r>
            <a:r>
              <a:rPr lang="fa-IR" dirty="0">
                <a:ea typeface="Calibri"/>
                <a:cs typeface="B Zar"/>
              </a:rPr>
              <a:t>، </a:t>
            </a:r>
            <a:r>
              <a:rPr lang="fa-IR" dirty="0" smtClean="0">
                <a:ea typeface="Calibri"/>
                <a:cs typeface="B Zar"/>
              </a:rPr>
              <a:t>تحليل </a:t>
            </a:r>
            <a:r>
              <a:rPr lang="fa-IR" dirty="0">
                <a:ea typeface="Calibri"/>
                <a:cs typeface="B Zar"/>
              </a:rPr>
              <a:t>آنها مشکل است.</a:t>
            </a:r>
            <a:endParaRPr lang="en-US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5800" y="790927"/>
            <a:ext cx="7696200" cy="400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r" rtl="1">
              <a:lnSpc>
                <a:spcPct val="150000"/>
              </a:lnSpc>
              <a:spcAft>
                <a:spcPts val="1000"/>
              </a:spcAft>
            </a:pPr>
            <a:r>
              <a:rPr lang="fa-IR" sz="2000" b="1" dirty="0">
                <a:ea typeface="Calibri"/>
                <a:cs typeface="B Zar"/>
              </a:rPr>
              <a:t>-</a:t>
            </a:r>
            <a:r>
              <a:rPr lang="fa-IR" sz="2400" b="1" dirty="0">
                <a:ea typeface="Calibri"/>
                <a:cs typeface="B Zar"/>
              </a:rPr>
              <a:t> </a:t>
            </a:r>
            <a:r>
              <a:rPr lang="fa-IR" sz="2400" b="1" dirty="0" smtClean="0">
                <a:ea typeface="Calibri"/>
                <a:cs typeface="B Zar"/>
              </a:rPr>
              <a:t>آزمايش­هاي </a:t>
            </a:r>
            <a:r>
              <a:rPr lang="fa-IR" sz="2400" b="1" dirty="0">
                <a:ea typeface="Calibri"/>
                <a:cs typeface="B Zar"/>
              </a:rPr>
              <a:t>توسعۀ </a:t>
            </a:r>
            <a:r>
              <a:rPr lang="fa-IR" sz="2400" b="1" dirty="0" smtClean="0">
                <a:ea typeface="Calibri"/>
                <a:cs typeface="B Zar"/>
              </a:rPr>
              <a:t>طراحي ترکيبي</a:t>
            </a:r>
            <a:endParaRPr lang="en-US" b="1" dirty="0">
              <a:ea typeface="Calibri"/>
              <a:cs typeface="Times New Roman"/>
            </a:endParaRPr>
          </a:p>
          <a:p>
            <a:pPr algn="r" rtl="1">
              <a:lnSpc>
                <a:spcPct val="150000"/>
              </a:lnSpc>
              <a:spcAft>
                <a:spcPts val="0"/>
              </a:spcAft>
            </a:pPr>
            <a:r>
              <a:rPr lang="fa-IR" sz="2000" dirty="0" smtClean="0">
                <a:ea typeface="Calibri"/>
                <a:cs typeface="B Zar"/>
              </a:rPr>
              <a:t>اين آزمايش­ها </a:t>
            </a:r>
            <a:r>
              <a:rPr lang="fa-IR" sz="2000" dirty="0">
                <a:ea typeface="Calibri"/>
                <a:cs typeface="B Zar"/>
              </a:rPr>
              <a:t>بمنظور احراز </a:t>
            </a:r>
            <a:r>
              <a:rPr lang="fa-IR" sz="2000" dirty="0" smtClean="0">
                <a:ea typeface="Calibri"/>
                <a:cs typeface="B Zar"/>
              </a:rPr>
              <a:t>محدوده­هاي </a:t>
            </a:r>
            <a:r>
              <a:rPr lang="fa-IR" sz="2000" dirty="0">
                <a:ea typeface="Calibri"/>
                <a:cs typeface="B Zar"/>
              </a:rPr>
              <a:t>مجاز </a:t>
            </a:r>
            <a:r>
              <a:rPr lang="fa-IR" sz="2000" dirty="0" smtClean="0">
                <a:ea typeface="Calibri"/>
                <a:cs typeface="B Zar"/>
              </a:rPr>
              <a:t>طراحي، تأييد نتايج </a:t>
            </a:r>
            <a:r>
              <a:rPr lang="fa-IR" sz="2000" dirty="0">
                <a:ea typeface="Calibri"/>
                <a:cs typeface="B Zar"/>
              </a:rPr>
              <a:t>و </a:t>
            </a:r>
            <a:r>
              <a:rPr lang="fa-IR" sz="2000" dirty="0" smtClean="0">
                <a:ea typeface="Calibri"/>
                <a:cs typeface="B Zar"/>
              </a:rPr>
              <a:t>روش­هاي تحليل </a:t>
            </a:r>
            <a:r>
              <a:rPr lang="fa-IR" sz="2000" dirty="0">
                <a:ea typeface="Calibri"/>
                <a:cs typeface="B Zar"/>
              </a:rPr>
              <a:t>و </a:t>
            </a:r>
            <a:r>
              <a:rPr lang="fa-IR" sz="2000" dirty="0" smtClean="0">
                <a:ea typeface="Calibri"/>
                <a:cs typeface="B Zar"/>
              </a:rPr>
              <a:t>ارزيابي جزئيات طراحي </a:t>
            </a:r>
            <a:r>
              <a:rPr lang="fa-IR" sz="2000" dirty="0">
                <a:ea typeface="Calibri"/>
                <a:cs typeface="B Zar"/>
              </a:rPr>
              <a:t>استفاده </a:t>
            </a:r>
            <a:r>
              <a:rPr lang="fa-IR" sz="2000" dirty="0" smtClean="0">
                <a:ea typeface="Calibri"/>
                <a:cs typeface="B Zar"/>
              </a:rPr>
              <a:t>مي­شود</a:t>
            </a:r>
            <a:r>
              <a:rPr lang="fa-IR" sz="2000" dirty="0">
                <a:ea typeface="Calibri"/>
                <a:cs typeface="B Zar"/>
              </a:rPr>
              <a:t>. بعلاوه، </a:t>
            </a:r>
            <a:r>
              <a:rPr lang="fa-IR" sz="2000" dirty="0" smtClean="0">
                <a:ea typeface="Calibri"/>
                <a:cs typeface="B Zar"/>
              </a:rPr>
              <a:t>آزمايش­هاي </a:t>
            </a:r>
            <a:r>
              <a:rPr lang="fa-IR" sz="2000" dirty="0">
                <a:ea typeface="Calibri"/>
                <a:cs typeface="B Zar"/>
              </a:rPr>
              <a:t>توسعۀ </a:t>
            </a:r>
            <a:r>
              <a:rPr lang="fa-IR" sz="2000" dirty="0" smtClean="0">
                <a:ea typeface="Calibri"/>
                <a:cs typeface="B Zar"/>
              </a:rPr>
              <a:t>طراحي بخشي </a:t>
            </a:r>
            <a:r>
              <a:rPr lang="fa-IR" sz="2000" dirty="0">
                <a:ea typeface="Calibri"/>
                <a:cs typeface="B Zar"/>
              </a:rPr>
              <a:t>از پروسۀ </a:t>
            </a:r>
            <a:r>
              <a:rPr lang="fa-IR" sz="2000" dirty="0" smtClean="0">
                <a:ea typeface="Calibri"/>
                <a:cs typeface="B Zar"/>
              </a:rPr>
              <a:t>ارزيابي صلاحيت سازه­اي </a:t>
            </a:r>
            <a:r>
              <a:rPr lang="fa-IR" sz="2000" dirty="0">
                <a:ea typeface="Calibri"/>
                <a:cs typeface="B Zar"/>
              </a:rPr>
              <a:t>است که از </a:t>
            </a:r>
            <a:r>
              <a:rPr lang="fa-IR" sz="2000" dirty="0" smtClean="0">
                <a:ea typeface="Calibri"/>
                <a:cs typeface="B Zar"/>
              </a:rPr>
              <a:t>نتايج آزمايش­هاي </a:t>
            </a:r>
            <a:r>
              <a:rPr lang="fa-IR" sz="2000" dirty="0">
                <a:ea typeface="Calibri"/>
                <a:cs typeface="B Zar"/>
              </a:rPr>
              <a:t>آن در </a:t>
            </a:r>
            <a:r>
              <a:rPr lang="fa-IR" sz="2000" dirty="0" smtClean="0">
                <a:ea typeface="Calibri"/>
                <a:cs typeface="B Zar"/>
              </a:rPr>
              <a:t>تفسير نتايج آزمايش­هاي استاتيکي </a:t>
            </a:r>
            <a:r>
              <a:rPr lang="fa-IR" sz="2000" dirty="0">
                <a:ea typeface="Calibri"/>
                <a:cs typeface="B Zar"/>
              </a:rPr>
              <a:t>و </a:t>
            </a:r>
            <a:r>
              <a:rPr lang="fa-IR" sz="2000" dirty="0" smtClean="0">
                <a:ea typeface="Calibri"/>
                <a:cs typeface="B Zar"/>
              </a:rPr>
              <a:t>خستگي </a:t>
            </a:r>
            <a:r>
              <a:rPr lang="fa-IR" sz="2000" dirty="0">
                <a:ea typeface="Calibri"/>
                <a:cs typeface="B Zar"/>
              </a:rPr>
              <a:t>سازۀ کامل در </a:t>
            </a:r>
            <a:r>
              <a:rPr lang="fa-IR" sz="2000" dirty="0" smtClean="0">
                <a:ea typeface="Calibri"/>
                <a:cs typeface="B Zar"/>
              </a:rPr>
              <a:t>مقياس يک </a:t>
            </a:r>
            <a:r>
              <a:rPr lang="fa-IR" sz="2000" dirty="0">
                <a:ea typeface="Calibri"/>
                <a:cs typeface="B Zar"/>
              </a:rPr>
              <a:t>به </a:t>
            </a:r>
            <a:r>
              <a:rPr lang="fa-IR" sz="2000" dirty="0" smtClean="0">
                <a:ea typeface="Calibri"/>
                <a:cs typeface="B Zar"/>
              </a:rPr>
              <a:t>يک </a:t>
            </a:r>
            <a:r>
              <a:rPr lang="fa-IR" sz="2000" dirty="0">
                <a:ea typeface="Calibri"/>
                <a:cs typeface="B Zar"/>
              </a:rPr>
              <a:t>استفاده </a:t>
            </a:r>
            <a:r>
              <a:rPr lang="fa-IR" sz="2000" dirty="0" smtClean="0">
                <a:ea typeface="Calibri"/>
                <a:cs typeface="B Zar"/>
              </a:rPr>
              <a:t>مي­شود</a:t>
            </a:r>
            <a:r>
              <a:rPr lang="fa-IR" sz="2000" dirty="0">
                <a:ea typeface="Calibri"/>
                <a:cs typeface="B Zar"/>
              </a:rPr>
              <a:t>. بازۀ </a:t>
            </a:r>
            <a:r>
              <a:rPr lang="fa-IR" sz="2000" dirty="0" smtClean="0">
                <a:ea typeface="Calibri"/>
                <a:cs typeface="B Zar"/>
              </a:rPr>
              <a:t>آزمايش­هاي </a:t>
            </a:r>
            <a:r>
              <a:rPr lang="fa-IR" sz="2000" dirty="0">
                <a:ea typeface="Calibri"/>
                <a:cs typeface="B Zar"/>
              </a:rPr>
              <a:t>توسعۀ </a:t>
            </a:r>
            <a:r>
              <a:rPr lang="fa-IR" sz="2000" dirty="0" smtClean="0">
                <a:ea typeface="Calibri"/>
                <a:cs typeface="B Zar"/>
              </a:rPr>
              <a:t>طراحي </a:t>
            </a:r>
            <a:r>
              <a:rPr lang="fa-IR" sz="2000" dirty="0">
                <a:ea typeface="Calibri"/>
                <a:cs typeface="B Zar"/>
              </a:rPr>
              <a:t>شامل </a:t>
            </a:r>
            <a:r>
              <a:rPr lang="fa-IR" sz="2000" dirty="0" smtClean="0">
                <a:ea typeface="Calibri"/>
                <a:cs typeface="B Zar"/>
              </a:rPr>
              <a:t>آزمايش </a:t>
            </a:r>
            <a:r>
              <a:rPr lang="fa-IR" sz="2000" dirty="0">
                <a:ea typeface="Calibri"/>
                <a:cs typeface="B Zar"/>
              </a:rPr>
              <a:t>بر </a:t>
            </a:r>
            <a:r>
              <a:rPr lang="fa-IR" sz="2000" dirty="0" smtClean="0">
                <a:ea typeface="Calibri"/>
                <a:cs typeface="B Zar"/>
              </a:rPr>
              <a:t>روي نمونه­هاي آزمايش </a:t>
            </a:r>
            <a:r>
              <a:rPr lang="fa-IR" sz="2000" dirty="0">
                <a:ea typeface="Calibri"/>
                <a:cs typeface="B Zar"/>
              </a:rPr>
              <a:t>جهت </a:t>
            </a:r>
            <a:r>
              <a:rPr lang="fa-IR" sz="2000" dirty="0" smtClean="0">
                <a:ea typeface="Calibri"/>
                <a:cs typeface="B Zar"/>
              </a:rPr>
              <a:t>ارزيابي خصوصيات مکانيکي </a:t>
            </a:r>
            <a:r>
              <a:rPr lang="fa-IR" sz="2000" dirty="0">
                <a:ea typeface="Calibri"/>
                <a:cs typeface="B Zar"/>
              </a:rPr>
              <a:t>مواد و رفتار </a:t>
            </a:r>
            <a:r>
              <a:rPr lang="fa-IR" sz="2000" dirty="0" smtClean="0">
                <a:ea typeface="Calibri"/>
                <a:cs typeface="B Zar"/>
              </a:rPr>
              <a:t>پيچ­ها </a:t>
            </a:r>
            <a:r>
              <a:rPr lang="fa-IR" sz="2000" dirty="0">
                <a:ea typeface="Calibri"/>
                <a:cs typeface="B Zar"/>
              </a:rPr>
              <a:t>و پرچ­ها تا </a:t>
            </a:r>
            <a:r>
              <a:rPr lang="fa-IR" sz="2000" dirty="0" smtClean="0">
                <a:ea typeface="Calibri"/>
                <a:cs typeface="B Zar"/>
              </a:rPr>
              <a:t>آزمايش­هاي پيچيده­تر نظير آزمايش اجزاي يکپارچه </a:t>
            </a:r>
            <a:r>
              <a:rPr lang="fa-IR" sz="2000" dirty="0">
                <a:ea typeface="Calibri"/>
                <a:cs typeface="B Zar"/>
              </a:rPr>
              <a:t>در </a:t>
            </a:r>
            <a:r>
              <a:rPr lang="fa-IR" sz="2000" dirty="0" smtClean="0">
                <a:ea typeface="Calibri"/>
                <a:cs typeface="B Zar"/>
              </a:rPr>
              <a:t>مقياس يک </a:t>
            </a:r>
            <a:r>
              <a:rPr lang="fa-IR" sz="2000" dirty="0">
                <a:ea typeface="Calibri"/>
                <a:cs typeface="B Zar"/>
              </a:rPr>
              <a:t>به </a:t>
            </a:r>
            <a:r>
              <a:rPr lang="fa-IR" sz="2000" dirty="0" smtClean="0">
                <a:ea typeface="Calibri"/>
                <a:cs typeface="B Zar"/>
              </a:rPr>
              <a:t>يک </a:t>
            </a:r>
            <a:r>
              <a:rPr lang="fa-IR" sz="2000" dirty="0">
                <a:ea typeface="Calibri"/>
                <a:cs typeface="B Zar"/>
              </a:rPr>
              <a:t>مانند </a:t>
            </a:r>
            <a:r>
              <a:rPr lang="fa-IR" sz="2000" dirty="0" smtClean="0">
                <a:ea typeface="Calibri"/>
                <a:cs typeface="B Zar"/>
              </a:rPr>
              <a:t>سازۀ قاب مرکزي ضد </a:t>
            </a:r>
            <a:r>
              <a:rPr lang="en-US" sz="2000" dirty="0" smtClean="0">
                <a:ea typeface="Calibri"/>
                <a:cs typeface="B Zar"/>
              </a:rPr>
              <a:t>.</a:t>
            </a:r>
            <a:r>
              <a:rPr lang="fa-IR" sz="2000" dirty="0" smtClean="0">
                <a:ea typeface="Calibri"/>
                <a:cs typeface="B Zar"/>
              </a:rPr>
              <a:t>پيچش </a:t>
            </a:r>
            <a:r>
              <a:rPr lang="fa-IR" sz="2000" dirty="0">
                <a:ea typeface="Calibri"/>
                <a:cs typeface="B Zar"/>
              </a:rPr>
              <a:t>در بال و </a:t>
            </a:r>
            <a:r>
              <a:rPr lang="fa-IR" sz="2000" dirty="0" smtClean="0">
                <a:ea typeface="Calibri"/>
                <a:cs typeface="B Zar"/>
              </a:rPr>
              <a:t>نيز </a:t>
            </a:r>
            <a:r>
              <a:rPr lang="fa-IR" sz="2000" dirty="0">
                <a:ea typeface="Calibri"/>
                <a:cs typeface="B Zar"/>
              </a:rPr>
              <a:t>محل اتصال ارابۀ فرود </a:t>
            </a:r>
            <a:r>
              <a:rPr lang="fa-IR" sz="2000" dirty="0" smtClean="0">
                <a:ea typeface="Calibri"/>
                <a:cs typeface="B Zar"/>
              </a:rPr>
              <a:t>مي­باشد</a:t>
            </a:r>
            <a:endParaRPr lang="en-US" sz="1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533400"/>
            <a:ext cx="80772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>
                <a:ea typeface="Calibri"/>
                <a:cs typeface="B Zar"/>
              </a:rPr>
              <a:t>روش </a:t>
            </a:r>
            <a:r>
              <a:rPr lang="fa-IR" b="1" dirty="0" smtClean="0">
                <a:ea typeface="Calibri"/>
                <a:cs typeface="B Zar"/>
              </a:rPr>
              <a:t>آزمايش </a:t>
            </a:r>
            <a:r>
              <a:rPr lang="fa-IR" b="1" dirty="0">
                <a:ea typeface="Calibri"/>
                <a:cs typeface="B Zar"/>
              </a:rPr>
              <a:t>توسعۀ </a:t>
            </a:r>
            <a:r>
              <a:rPr lang="fa-IR" b="1" dirty="0" smtClean="0">
                <a:ea typeface="Calibri"/>
                <a:cs typeface="B Zar"/>
              </a:rPr>
              <a:t>طراحي براي سازه­هاي کامپوزيتي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r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سازه­هاي کامپوزيتي </a:t>
            </a:r>
            <a:r>
              <a:rPr lang="fa-IR" dirty="0">
                <a:ea typeface="Calibri"/>
                <a:cs typeface="B Zar"/>
              </a:rPr>
              <a:t>بواسطۀ </a:t>
            </a:r>
            <a:r>
              <a:rPr lang="fa-IR" dirty="0" smtClean="0">
                <a:ea typeface="Calibri"/>
                <a:cs typeface="B Zar"/>
              </a:rPr>
              <a:t>دلايلي </a:t>
            </a:r>
            <a:r>
              <a:rPr lang="fa-IR" dirty="0">
                <a:ea typeface="Calibri"/>
                <a:cs typeface="B Zar"/>
              </a:rPr>
              <a:t>مانند بروز خواص </a:t>
            </a:r>
            <a:r>
              <a:rPr lang="fa-IR" dirty="0" smtClean="0">
                <a:ea typeface="Calibri"/>
                <a:cs typeface="B Zar"/>
              </a:rPr>
              <a:t>مکانيکي </a:t>
            </a:r>
            <a:r>
              <a:rPr lang="fa-IR" dirty="0">
                <a:ea typeface="Calibri"/>
                <a:cs typeface="B Zar"/>
              </a:rPr>
              <a:t>متفاوت در مواد </a:t>
            </a:r>
            <a:r>
              <a:rPr lang="fa-IR" dirty="0" smtClean="0">
                <a:ea typeface="Calibri"/>
                <a:cs typeface="B Zar"/>
              </a:rPr>
              <a:t>کامپوزيتي، حساسيت ذاتي </a:t>
            </a:r>
            <a:r>
              <a:rPr lang="fa-IR" dirty="0">
                <a:ea typeface="Calibri"/>
                <a:cs typeface="B Zar"/>
              </a:rPr>
              <a:t>آنها در مواجهه با </a:t>
            </a:r>
            <a:r>
              <a:rPr lang="fa-IR" dirty="0" smtClean="0">
                <a:ea typeface="Calibri"/>
                <a:cs typeface="B Zar"/>
              </a:rPr>
              <a:t>نيروهاي غيرصفحه­اي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نيز </a:t>
            </a:r>
            <a:r>
              <a:rPr lang="fa-IR" dirty="0">
                <a:ea typeface="Calibri"/>
                <a:cs typeface="B Zar"/>
              </a:rPr>
              <a:t>وجود </a:t>
            </a:r>
            <a:r>
              <a:rPr lang="fa-IR" dirty="0" smtClean="0">
                <a:ea typeface="Calibri"/>
                <a:cs typeface="B Zar"/>
              </a:rPr>
              <a:t>مودهاي </a:t>
            </a:r>
            <a:r>
              <a:rPr lang="fa-IR" dirty="0">
                <a:ea typeface="Calibri"/>
                <a:cs typeface="B Zar"/>
              </a:rPr>
              <a:t>شکست </a:t>
            </a:r>
            <a:r>
              <a:rPr lang="fa-IR" dirty="0" smtClean="0">
                <a:ea typeface="Calibri"/>
                <a:cs typeface="B Zar"/>
              </a:rPr>
              <a:t>نهايي </a:t>
            </a:r>
            <a:r>
              <a:rPr lang="fa-IR" dirty="0">
                <a:ea typeface="Calibri"/>
                <a:cs typeface="B Zar"/>
              </a:rPr>
              <a:t>متعدد، لازم است تا </a:t>
            </a:r>
            <a:r>
              <a:rPr lang="fa-IR" dirty="0" smtClean="0">
                <a:ea typeface="Calibri"/>
                <a:cs typeface="B Zar"/>
              </a:rPr>
              <a:t>آزمايش </a:t>
            </a:r>
            <a:r>
              <a:rPr lang="fa-IR" dirty="0">
                <a:ea typeface="Calibri"/>
                <a:cs typeface="B Zar"/>
              </a:rPr>
              <a:t>توسعۀ </a:t>
            </a:r>
            <a:r>
              <a:rPr lang="fa-IR" dirty="0" smtClean="0">
                <a:ea typeface="Calibri"/>
                <a:cs typeface="B Zar"/>
              </a:rPr>
              <a:t>طراحي </a:t>
            </a:r>
            <a:r>
              <a:rPr lang="fa-IR" dirty="0">
                <a:ea typeface="Calibri"/>
                <a:cs typeface="B Zar"/>
              </a:rPr>
              <a:t>از روش </a:t>
            </a:r>
            <a:r>
              <a:rPr lang="fa-IR" dirty="0" smtClean="0">
                <a:ea typeface="Calibri"/>
                <a:cs typeface="B Zar"/>
              </a:rPr>
              <a:t>بلوک­بندي </a:t>
            </a:r>
            <a:r>
              <a:rPr lang="fa-IR" dirty="0">
                <a:ea typeface="Calibri"/>
                <a:cs typeface="B Zar"/>
              </a:rPr>
              <a:t>انجام </a:t>
            </a:r>
            <a:r>
              <a:rPr lang="fa-IR" dirty="0" smtClean="0">
                <a:ea typeface="Calibri"/>
                <a:cs typeface="B Zar"/>
              </a:rPr>
              <a:t>گيرد</a:t>
            </a:r>
            <a:r>
              <a:rPr lang="fa-IR" dirty="0">
                <a:ea typeface="Calibri"/>
                <a:cs typeface="B Zar"/>
              </a:rPr>
              <a:t>. </a:t>
            </a:r>
            <a:r>
              <a:rPr lang="fa-IR" dirty="0" smtClean="0">
                <a:ea typeface="Calibri"/>
                <a:cs typeface="B Zar"/>
              </a:rPr>
              <a:t>اين </a:t>
            </a:r>
            <a:r>
              <a:rPr lang="fa-IR" dirty="0">
                <a:ea typeface="Calibri"/>
                <a:cs typeface="B Zar"/>
              </a:rPr>
              <a:t>روش </a:t>
            </a:r>
            <a:r>
              <a:rPr lang="fa-IR" dirty="0" smtClean="0">
                <a:ea typeface="Calibri"/>
                <a:cs typeface="B Zar"/>
              </a:rPr>
              <a:t>براي </a:t>
            </a:r>
            <a:r>
              <a:rPr lang="fa-IR" dirty="0">
                <a:ea typeface="Calibri"/>
                <a:cs typeface="B Zar"/>
              </a:rPr>
              <a:t>مواد </a:t>
            </a:r>
            <a:r>
              <a:rPr lang="fa-IR" dirty="0" smtClean="0">
                <a:ea typeface="Calibri"/>
                <a:cs typeface="B Zar"/>
              </a:rPr>
              <a:t>کامپوزيتي </a:t>
            </a:r>
            <a:r>
              <a:rPr lang="fa-IR" dirty="0">
                <a:ea typeface="Calibri"/>
                <a:cs typeface="B Zar"/>
              </a:rPr>
              <a:t>به شرح </a:t>
            </a:r>
            <a:r>
              <a:rPr lang="fa-IR" dirty="0" smtClean="0">
                <a:ea typeface="Calibri"/>
                <a:cs typeface="B Zar"/>
              </a:rPr>
              <a:t>ذيل </a:t>
            </a:r>
            <a:r>
              <a:rPr lang="fa-IR" dirty="0">
                <a:ea typeface="Calibri"/>
                <a:cs typeface="B Zar"/>
              </a:rPr>
              <a:t>است</a:t>
            </a:r>
            <a:r>
              <a:rPr lang="fa-IR" dirty="0" smtClean="0">
                <a:ea typeface="Calibri"/>
                <a:cs typeface="B Zar"/>
              </a:rPr>
              <a:t>:</a:t>
            </a:r>
          </a:p>
          <a:p>
            <a:pPr indent="359410" algn="r" rtl="1">
              <a:lnSpc>
                <a:spcPct val="150000"/>
              </a:lnSpc>
              <a:spcAft>
                <a:spcPts val="1000"/>
              </a:spcAft>
            </a:pPr>
            <a:endParaRPr lang="en-US" sz="1400" dirty="0"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</a:pPr>
            <a:r>
              <a:rPr lang="fa-IR" dirty="0">
                <a:ea typeface="Calibri"/>
                <a:cs typeface="B Zar"/>
              </a:rPr>
              <a:t>الف) با استفاده از کوپن تست­ها </a:t>
            </a:r>
            <a:r>
              <a:rPr lang="fa-IR" dirty="0" smtClean="0">
                <a:ea typeface="Calibri"/>
                <a:cs typeface="B Zar"/>
              </a:rPr>
              <a:t>آزمايش­هاي تعيين </a:t>
            </a:r>
            <a:r>
              <a:rPr lang="fa-IR" dirty="0">
                <a:ea typeface="Calibri"/>
                <a:cs typeface="B Zar"/>
              </a:rPr>
              <a:t>محدودۀ مجاز </a:t>
            </a:r>
            <a:r>
              <a:rPr lang="fa-IR" dirty="0" smtClean="0">
                <a:ea typeface="Calibri"/>
                <a:cs typeface="B Zar"/>
              </a:rPr>
              <a:t>طراحي </a:t>
            </a:r>
            <a:r>
              <a:rPr lang="fa-IR" dirty="0">
                <a:ea typeface="Calibri"/>
                <a:cs typeface="B Zar"/>
              </a:rPr>
              <a:t>انجام </a:t>
            </a:r>
            <a:r>
              <a:rPr lang="fa-IR" dirty="0" smtClean="0">
                <a:ea typeface="Calibri"/>
                <a:cs typeface="B Zar"/>
              </a:rPr>
              <a:t>مي­شود</a:t>
            </a:r>
            <a:r>
              <a:rPr lang="fa-IR" dirty="0">
                <a:ea typeface="Calibri"/>
                <a:cs typeface="B Zar"/>
              </a:rPr>
              <a:t>. هدف از انجام آن </a:t>
            </a:r>
            <a:r>
              <a:rPr lang="fa-IR" dirty="0" smtClean="0">
                <a:ea typeface="Calibri"/>
                <a:cs typeface="B Zar"/>
              </a:rPr>
              <a:t>ارزيابي </a:t>
            </a:r>
            <a:r>
              <a:rPr lang="fa-IR" dirty="0">
                <a:ea typeface="Calibri"/>
                <a:cs typeface="B Zar"/>
              </a:rPr>
              <a:t>استحکام و </a:t>
            </a:r>
            <a:r>
              <a:rPr lang="fa-IR" dirty="0" smtClean="0">
                <a:ea typeface="Calibri"/>
                <a:cs typeface="B Zar"/>
              </a:rPr>
              <a:t>پارامترهاي تعيين </a:t>
            </a:r>
            <a:r>
              <a:rPr lang="fa-IR" dirty="0">
                <a:ea typeface="Calibri"/>
                <a:cs typeface="B Zar"/>
              </a:rPr>
              <a:t>عمر در </a:t>
            </a:r>
            <a:r>
              <a:rPr lang="fa-IR" dirty="0" smtClean="0">
                <a:ea typeface="Calibri"/>
                <a:cs typeface="B Zar"/>
              </a:rPr>
              <a:t>طراحي </a:t>
            </a:r>
            <a:r>
              <a:rPr lang="fa-IR" dirty="0">
                <a:ea typeface="Calibri"/>
                <a:cs typeface="B Zar"/>
              </a:rPr>
              <a:t>سازه است. </a:t>
            </a:r>
            <a:endParaRPr lang="fa-IR" dirty="0"/>
          </a:p>
        </p:txBody>
      </p:sp>
      <p:sp>
        <p:nvSpPr>
          <p:cNvPr id="3" name="Rectangle 2"/>
          <p:cNvSpPr/>
          <p:nvPr/>
        </p:nvSpPr>
        <p:spPr>
          <a:xfrm>
            <a:off x="475343" y="3886200"/>
            <a:ext cx="7906657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dirty="0">
                <a:ea typeface="Calibri"/>
                <a:cs typeface="B Zar"/>
              </a:rPr>
              <a:t>ب) با استفاده از </a:t>
            </a:r>
            <a:r>
              <a:rPr lang="fa-IR" dirty="0" smtClean="0">
                <a:ea typeface="Calibri"/>
                <a:cs typeface="B Zar"/>
              </a:rPr>
              <a:t>نتايج تحليل </a:t>
            </a:r>
            <a:r>
              <a:rPr lang="fa-IR" dirty="0">
                <a:ea typeface="Calibri"/>
                <a:cs typeface="B Zar"/>
              </a:rPr>
              <a:t>سازه در </a:t>
            </a:r>
            <a:r>
              <a:rPr lang="fa-IR" dirty="0" smtClean="0">
                <a:ea typeface="Calibri"/>
                <a:cs typeface="B Zar"/>
              </a:rPr>
              <a:t>طراحي، </a:t>
            </a:r>
            <a:r>
              <a:rPr lang="fa-IR" dirty="0">
                <a:ea typeface="Calibri"/>
                <a:cs typeface="B Zar"/>
              </a:rPr>
              <a:t>مناطق </a:t>
            </a:r>
            <a:r>
              <a:rPr lang="fa-IR" dirty="0" smtClean="0">
                <a:ea typeface="Calibri"/>
                <a:cs typeface="B Zar"/>
              </a:rPr>
              <a:t>بحراني </a:t>
            </a:r>
            <a:r>
              <a:rPr lang="fa-IR" dirty="0">
                <a:ea typeface="Calibri"/>
                <a:cs typeface="B Zar"/>
              </a:rPr>
              <a:t>را مشخص نموده تا در روند </a:t>
            </a:r>
            <a:r>
              <a:rPr lang="fa-IR" dirty="0" smtClean="0">
                <a:ea typeface="Calibri"/>
                <a:cs typeface="B Zar"/>
              </a:rPr>
              <a:t>آزمايش­ها </a:t>
            </a:r>
            <a:r>
              <a:rPr lang="fa-IR" dirty="0">
                <a:ea typeface="Calibri"/>
                <a:cs typeface="B Zar"/>
              </a:rPr>
              <a:t>مورد </a:t>
            </a:r>
            <a:r>
              <a:rPr lang="fa-IR" dirty="0" smtClean="0">
                <a:ea typeface="Calibri"/>
                <a:cs typeface="B Zar"/>
              </a:rPr>
              <a:t>ارزيابي </a:t>
            </a:r>
            <a:r>
              <a:rPr lang="fa-IR" dirty="0">
                <a:ea typeface="Calibri"/>
                <a:cs typeface="B Zar"/>
              </a:rPr>
              <a:t>قرار </a:t>
            </a:r>
            <a:r>
              <a:rPr lang="fa-IR" dirty="0" smtClean="0">
                <a:ea typeface="Calibri"/>
                <a:cs typeface="B Zar"/>
              </a:rPr>
              <a:t>گيرد</a:t>
            </a:r>
            <a:r>
              <a:rPr lang="fa-IR" dirty="0">
                <a:ea typeface="Calibri"/>
                <a:cs typeface="B Zar"/>
              </a:rPr>
              <a:t>. </a:t>
            </a:r>
            <a:r>
              <a:rPr lang="fa-IR" dirty="0" smtClean="0">
                <a:ea typeface="Calibri"/>
                <a:cs typeface="B Zar"/>
              </a:rPr>
              <a:t>براي </a:t>
            </a:r>
            <a:r>
              <a:rPr lang="fa-IR" dirty="0">
                <a:ea typeface="Calibri"/>
                <a:cs typeface="B Zar"/>
              </a:rPr>
              <a:t>هر </a:t>
            </a:r>
            <a:r>
              <a:rPr lang="fa-IR" dirty="0" smtClean="0">
                <a:ea typeface="Calibri"/>
                <a:cs typeface="B Zar"/>
              </a:rPr>
              <a:t>يک </a:t>
            </a:r>
            <a:r>
              <a:rPr lang="fa-IR" dirty="0">
                <a:ea typeface="Calibri"/>
                <a:cs typeface="B Zar"/>
              </a:rPr>
              <a:t>از مناطق </a:t>
            </a:r>
            <a:r>
              <a:rPr lang="fa-IR" dirty="0" smtClean="0">
                <a:ea typeface="Calibri"/>
                <a:cs typeface="B Zar"/>
              </a:rPr>
              <a:t>بحراني </a:t>
            </a:r>
            <a:r>
              <a:rPr lang="fa-IR" dirty="0">
                <a:ea typeface="Calibri"/>
                <a:cs typeface="B Zar"/>
              </a:rPr>
              <a:t>مشخص شده، </a:t>
            </a:r>
            <a:r>
              <a:rPr lang="fa-IR" dirty="0" smtClean="0">
                <a:ea typeface="Calibri"/>
                <a:cs typeface="B Zar"/>
              </a:rPr>
              <a:t>محتمل­ترين مودهاي </a:t>
            </a:r>
            <a:r>
              <a:rPr lang="fa-IR" dirty="0">
                <a:ea typeface="Calibri"/>
                <a:cs typeface="B Zar"/>
              </a:rPr>
              <a:t>شکست </a:t>
            </a:r>
            <a:r>
              <a:rPr lang="fa-IR" dirty="0" smtClean="0">
                <a:ea typeface="Calibri"/>
                <a:cs typeface="B Zar"/>
              </a:rPr>
              <a:t>بحراني، تعيين </a:t>
            </a:r>
            <a:r>
              <a:rPr lang="fa-IR" dirty="0">
                <a:ea typeface="Calibri"/>
                <a:cs typeface="B Zar"/>
              </a:rPr>
              <a:t>شده و </a:t>
            </a:r>
            <a:r>
              <a:rPr lang="fa-IR" dirty="0" smtClean="0">
                <a:ea typeface="Calibri"/>
                <a:cs typeface="B Zar"/>
              </a:rPr>
              <a:t>شرايط </a:t>
            </a:r>
            <a:r>
              <a:rPr lang="fa-IR" dirty="0">
                <a:ea typeface="Calibri"/>
                <a:cs typeface="B Zar"/>
              </a:rPr>
              <a:t>انجام تست </a:t>
            </a:r>
            <a:r>
              <a:rPr lang="fa-IR" dirty="0" smtClean="0">
                <a:ea typeface="Calibri"/>
                <a:cs typeface="B Zar"/>
              </a:rPr>
              <a:t>براي ايجاد </a:t>
            </a:r>
            <a:r>
              <a:rPr lang="fa-IR" dirty="0">
                <a:ea typeface="Calibri"/>
                <a:cs typeface="B Zar"/>
              </a:rPr>
              <a:t>آن مودها فراهم </a:t>
            </a:r>
            <a:r>
              <a:rPr lang="fa-IR" dirty="0" smtClean="0">
                <a:ea typeface="Calibri"/>
                <a:cs typeface="B Zar"/>
              </a:rPr>
              <a:t>مي­شود</a:t>
            </a:r>
            <a:r>
              <a:rPr lang="fa-IR" dirty="0">
                <a:ea typeface="Calibri"/>
                <a:cs typeface="B Zar"/>
              </a:rPr>
              <a:t>. </a:t>
            </a:r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738414" y="5486400"/>
            <a:ext cx="7543800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dirty="0">
                <a:ea typeface="Calibri"/>
                <a:cs typeface="B Zar"/>
              </a:rPr>
              <a:t>ج) در مناطق </a:t>
            </a:r>
            <a:r>
              <a:rPr lang="fa-IR" dirty="0" smtClean="0">
                <a:ea typeface="Calibri"/>
                <a:cs typeface="B Zar"/>
              </a:rPr>
              <a:t>بحراني تعيين </a:t>
            </a:r>
            <a:r>
              <a:rPr lang="fa-IR" dirty="0">
                <a:ea typeface="Calibri"/>
                <a:cs typeface="B Zar"/>
              </a:rPr>
              <a:t>شده، </a:t>
            </a:r>
            <a:r>
              <a:rPr lang="fa-IR" dirty="0" smtClean="0">
                <a:ea typeface="Calibri"/>
                <a:cs typeface="B Zar"/>
              </a:rPr>
              <a:t>يکسري </a:t>
            </a:r>
            <a:r>
              <a:rPr lang="fa-IR" dirty="0">
                <a:ea typeface="Calibri"/>
                <a:cs typeface="B Zar"/>
              </a:rPr>
              <a:t>از </a:t>
            </a:r>
            <a:r>
              <a:rPr lang="fa-IR" dirty="0" smtClean="0">
                <a:ea typeface="Calibri"/>
                <a:cs typeface="B Zar"/>
              </a:rPr>
              <a:t>نمونه­هاي آزمايش طراحي </a:t>
            </a:r>
            <a:r>
              <a:rPr lang="fa-IR" dirty="0">
                <a:ea typeface="Calibri"/>
                <a:cs typeface="B Zar"/>
              </a:rPr>
              <a:t>و تست </a:t>
            </a:r>
            <a:r>
              <a:rPr lang="fa-IR" dirty="0" smtClean="0">
                <a:ea typeface="Calibri"/>
                <a:cs typeface="B Zar"/>
              </a:rPr>
              <a:t>مي­شوند </a:t>
            </a:r>
            <a:r>
              <a:rPr lang="fa-IR" dirty="0">
                <a:ea typeface="Calibri"/>
                <a:cs typeface="B Zar"/>
              </a:rPr>
              <a:t>که هر </a:t>
            </a:r>
            <a:r>
              <a:rPr lang="fa-IR" dirty="0" smtClean="0">
                <a:ea typeface="Calibri"/>
                <a:cs typeface="B Zar"/>
              </a:rPr>
              <a:t>يک </a:t>
            </a:r>
            <a:r>
              <a:rPr lang="fa-IR" dirty="0">
                <a:ea typeface="Calibri"/>
                <a:cs typeface="B Zar"/>
              </a:rPr>
              <a:t>از آنها </a:t>
            </a:r>
            <a:r>
              <a:rPr lang="fa-IR" dirty="0" smtClean="0">
                <a:ea typeface="Calibri"/>
                <a:cs typeface="B Zar"/>
              </a:rPr>
              <a:t>براي شبيه­سازي يک </a:t>
            </a:r>
            <a:r>
              <a:rPr lang="fa-IR" dirty="0">
                <a:ea typeface="Calibri"/>
                <a:cs typeface="B Zar"/>
              </a:rPr>
              <a:t>مود شکست استفاده </a:t>
            </a:r>
            <a:r>
              <a:rPr lang="fa-IR" dirty="0" smtClean="0">
                <a:ea typeface="Calibri"/>
                <a:cs typeface="B Zar"/>
              </a:rPr>
              <a:t>مي­شوند</a:t>
            </a:r>
            <a:r>
              <a:rPr lang="fa-IR" dirty="0">
                <a:ea typeface="Calibri"/>
                <a:cs typeface="B Zar"/>
              </a:rPr>
              <a:t>.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81000"/>
            <a:ext cx="8001000" cy="548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آزمايش­هاي تأئيد طراحي </a:t>
            </a:r>
            <a:r>
              <a:rPr lang="fa-IR" b="1" dirty="0">
                <a:ea typeface="Calibri"/>
                <a:cs typeface="B Zar"/>
              </a:rPr>
              <a:t>قطعات، </a:t>
            </a:r>
            <a:r>
              <a:rPr lang="fa-IR" b="1" dirty="0" smtClean="0">
                <a:ea typeface="Calibri"/>
                <a:cs typeface="B Zar"/>
              </a:rPr>
              <a:t>پيش </a:t>
            </a:r>
            <a:r>
              <a:rPr lang="fa-IR" b="1" dirty="0">
                <a:ea typeface="Calibri"/>
                <a:cs typeface="B Zar"/>
              </a:rPr>
              <a:t>از </a:t>
            </a:r>
            <a:r>
              <a:rPr lang="fa-IR" b="1" dirty="0" smtClean="0">
                <a:ea typeface="Calibri"/>
                <a:cs typeface="B Zar"/>
              </a:rPr>
              <a:t>توليد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به منظور </a:t>
            </a:r>
            <a:r>
              <a:rPr lang="fa-IR" dirty="0" smtClean="0">
                <a:ea typeface="Calibri"/>
                <a:cs typeface="B Zar"/>
              </a:rPr>
              <a:t>تأئيد ميزان </a:t>
            </a:r>
            <a:r>
              <a:rPr lang="fa-IR" dirty="0">
                <a:ea typeface="Calibri"/>
                <a:cs typeface="B Zar"/>
              </a:rPr>
              <a:t>استحکام </a:t>
            </a:r>
            <a:r>
              <a:rPr lang="fa-IR" dirty="0" smtClean="0">
                <a:ea typeface="Calibri"/>
                <a:cs typeface="B Zar"/>
              </a:rPr>
              <a:t>خستگي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استاتيکي </a:t>
            </a: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بخش­هاي بحراني </a:t>
            </a:r>
            <a:r>
              <a:rPr lang="fa-IR" dirty="0">
                <a:ea typeface="Calibri"/>
                <a:cs typeface="B Zar"/>
              </a:rPr>
              <a:t>سازه </a:t>
            </a:r>
            <a:r>
              <a:rPr lang="fa-IR" dirty="0" smtClean="0">
                <a:ea typeface="Calibri"/>
                <a:cs typeface="B Zar"/>
              </a:rPr>
              <a:t>مي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بايست آزمايش­هايي </a:t>
            </a:r>
            <a:r>
              <a:rPr lang="fa-IR" dirty="0">
                <a:ea typeface="Calibri"/>
                <a:cs typeface="B Zar"/>
              </a:rPr>
              <a:t>در مرحلۀ </a:t>
            </a:r>
            <a:r>
              <a:rPr lang="fa-IR" dirty="0" smtClean="0">
                <a:ea typeface="Calibri"/>
                <a:cs typeface="B Zar"/>
              </a:rPr>
              <a:t>نهايي </a:t>
            </a:r>
            <a:r>
              <a:rPr lang="fa-IR" dirty="0">
                <a:ea typeface="Calibri"/>
                <a:cs typeface="B Zar"/>
              </a:rPr>
              <a:t>شدن طرح، انجام شود. برنامۀ </a:t>
            </a:r>
            <a:r>
              <a:rPr lang="fa-IR" dirty="0" smtClean="0">
                <a:ea typeface="Calibri"/>
                <a:cs typeface="B Zar"/>
              </a:rPr>
              <a:t>اينگونه آزمايش­ها </a:t>
            </a:r>
            <a:r>
              <a:rPr lang="fa-IR" dirty="0">
                <a:ea typeface="Calibri"/>
                <a:cs typeface="B Zar"/>
              </a:rPr>
              <a:t>که در مرحلۀ </a:t>
            </a:r>
            <a:r>
              <a:rPr lang="fa-IR" dirty="0" smtClean="0">
                <a:ea typeface="Calibri"/>
                <a:cs typeface="B Zar"/>
              </a:rPr>
              <a:t>پيش­توليد </a:t>
            </a:r>
            <a:r>
              <a:rPr lang="fa-IR" dirty="0">
                <a:ea typeface="Calibri"/>
                <a:cs typeface="B Zar"/>
              </a:rPr>
              <a:t>قطعات انجام </a:t>
            </a:r>
            <a:r>
              <a:rPr lang="fa-IR" dirty="0" smtClean="0">
                <a:ea typeface="Calibri"/>
                <a:cs typeface="B Zar"/>
              </a:rPr>
              <a:t>مي­شود مي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بايست </a:t>
            </a:r>
            <a:r>
              <a:rPr lang="fa-IR" dirty="0">
                <a:ea typeface="Calibri"/>
                <a:cs typeface="B Zar"/>
              </a:rPr>
              <a:t>توسط طراح و با توجه به </a:t>
            </a:r>
            <a:r>
              <a:rPr lang="fa-IR" dirty="0" smtClean="0">
                <a:ea typeface="Calibri"/>
                <a:cs typeface="B Zar"/>
              </a:rPr>
              <a:t>بخش­هاي بحراني </a:t>
            </a:r>
            <a:r>
              <a:rPr lang="fa-IR" dirty="0">
                <a:ea typeface="Calibri"/>
                <a:cs typeface="B Zar"/>
              </a:rPr>
              <a:t>سازه </a:t>
            </a:r>
            <a:r>
              <a:rPr lang="fa-IR" dirty="0" smtClean="0">
                <a:ea typeface="Calibri"/>
                <a:cs typeface="B Zar"/>
              </a:rPr>
              <a:t>تدوين </a:t>
            </a:r>
            <a:r>
              <a:rPr lang="fa-IR" dirty="0">
                <a:ea typeface="Calibri"/>
                <a:cs typeface="B Zar"/>
              </a:rPr>
              <a:t>شود. </a:t>
            </a:r>
            <a:r>
              <a:rPr lang="fa-IR" dirty="0" smtClean="0">
                <a:ea typeface="Calibri"/>
                <a:cs typeface="B Zar"/>
              </a:rPr>
              <a:t>اين آزمايش­ها </a:t>
            </a:r>
            <a:r>
              <a:rPr lang="fa-IR" dirty="0">
                <a:ea typeface="Calibri"/>
                <a:cs typeface="B Zar"/>
              </a:rPr>
              <a:t>شامل موارد </a:t>
            </a:r>
            <a:r>
              <a:rPr lang="fa-IR" dirty="0" smtClean="0">
                <a:ea typeface="Calibri"/>
                <a:cs typeface="B Zar"/>
              </a:rPr>
              <a:t>ذيل </a:t>
            </a:r>
            <a:r>
              <a:rPr lang="fa-IR" dirty="0">
                <a:ea typeface="Calibri"/>
                <a:cs typeface="B Zar"/>
              </a:rPr>
              <a:t>است (اما محدود به آنها </a:t>
            </a:r>
            <a:r>
              <a:rPr lang="fa-IR" dirty="0" smtClean="0">
                <a:ea typeface="Calibri"/>
                <a:cs typeface="B Zar"/>
              </a:rPr>
              <a:t>نمي­شود</a:t>
            </a:r>
            <a:r>
              <a:rPr lang="fa-IR" dirty="0">
                <a:ea typeface="Calibri"/>
                <a:cs typeface="B Zar"/>
              </a:rPr>
              <a:t>):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الف) </a:t>
            </a:r>
            <a:r>
              <a:rPr lang="fa-IR" dirty="0" smtClean="0">
                <a:ea typeface="Calibri"/>
                <a:cs typeface="B Zar"/>
              </a:rPr>
              <a:t>محل­هاي </a:t>
            </a:r>
            <a:r>
              <a:rPr lang="fa-IR" dirty="0">
                <a:ea typeface="Calibri"/>
                <a:cs typeface="B Zar"/>
              </a:rPr>
              <a:t>برش پوسته و مناطق اتصال آنها 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ب) </a:t>
            </a:r>
            <a:r>
              <a:rPr lang="fa-IR" dirty="0" smtClean="0">
                <a:ea typeface="Calibri"/>
                <a:cs typeface="B Zar"/>
              </a:rPr>
              <a:t>فيتينگ­ها 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ج) </a:t>
            </a:r>
            <a:r>
              <a:rPr lang="fa-IR" dirty="0" smtClean="0">
                <a:ea typeface="Calibri"/>
                <a:cs typeface="B Zar"/>
              </a:rPr>
              <a:t>پانل­ها</a:t>
            </a:r>
          </a:p>
          <a:p>
            <a:pPr algn="r" rtl="1"/>
            <a:r>
              <a:rPr lang="fa-IR" dirty="0">
                <a:ea typeface="Calibri"/>
                <a:cs typeface="B Zar"/>
              </a:rPr>
              <a:t>د) </a:t>
            </a:r>
            <a:r>
              <a:rPr lang="fa-IR" dirty="0" smtClean="0">
                <a:ea typeface="Calibri"/>
                <a:cs typeface="B Zar"/>
              </a:rPr>
              <a:t>تمامي </a:t>
            </a:r>
            <a:r>
              <a:rPr lang="fa-IR" dirty="0">
                <a:ea typeface="Calibri"/>
                <a:cs typeface="B Zar"/>
              </a:rPr>
              <a:t>موارد فوق </a:t>
            </a:r>
            <a:r>
              <a:rPr lang="fa-IR" dirty="0" smtClean="0">
                <a:ea typeface="Calibri"/>
                <a:cs typeface="B Zar"/>
              </a:rPr>
              <a:t>وقتي </a:t>
            </a: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مجموعه­هاي </a:t>
            </a:r>
            <a:r>
              <a:rPr lang="fa-IR" dirty="0">
                <a:ea typeface="Calibri"/>
                <a:cs typeface="B Zar"/>
              </a:rPr>
              <a:t>مونتاژ شده باشند</a:t>
            </a:r>
            <a:r>
              <a:rPr lang="fa-IR" dirty="0" smtClean="0">
                <a:ea typeface="Calibri"/>
                <a:cs typeface="B Zar"/>
              </a:rPr>
              <a:t>.</a:t>
            </a:r>
          </a:p>
          <a:p>
            <a:pPr algn="r" rtl="1"/>
            <a:endParaRPr lang="en-US" dirty="0">
              <a:ea typeface="Calibri"/>
              <a:cs typeface="B Zar"/>
            </a:endParaRPr>
          </a:p>
          <a:p>
            <a:pPr algn="r" rtl="1"/>
            <a:r>
              <a:rPr lang="fa-IR" dirty="0">
                <a:ea typeface="Calibri"/>
                <a:cs typeface="B Zar"/>
              </a:rPr>
              <a:t>ه) قطعات در </a:t>
            </a:r>
            <a:r>
              <a:rPr lang="fa-IR" dirty="0" smtClean="0">
                <a:ea typeface="Calibri"/>
                <a:cs typeface="B Zar"/>
              </a:rPr>
              <a:t>مقياس يک </a:t>
            </a:r>
            <a:r>
              <a:rPr lang="fa-IR" dirty="0">
                <a:ea typeface="Calibri"/>
                <a:cs typeface="B Zar"/>
              </a:rPr>
              <a:t>به </a:t>
            </a:r>
            <a:r>
              <a:rPr lang="fa-IR" dirty="0" smtClean="0">
                <a:ea typeface="Calibri"/>
                <a:cs typeface="B Zar"/>
              </a:rPr>
              <a:t>يک نظير </a:t>
            </a:r>
            <a:r>
              <a:rPr lang="fa-IR" dirty="0">
                <a:ea typeface="Calibri"/>
                <a:cs typeface="B Zar"/>
              </a:rPr>
              <a:t>محل اتصال سازۀ بال، محل اتصال دم </a:t>
            </a:r>
            <a:r>
              <a:rPr lang="fa-IR" dirty="0" smtClean="0">
                <a:ea typeface="Calibri"/>
                <a:cs typeface="B Zar"/>
              </a:rPr>
              <a:t>افقي، </a:t>
            </a:r>
            <a:r>
              <a:rPr lang="fa-IR" dirty="0">
                <a:ea typeface="Calibri"/>
                <a:cs typeface="B Zar"/>
              </a:rPr>
              <a:t>محل </a:t>
            </a:r>
            <a:r>
              <a:rPr lang="fa-IR" dirty="0" smtClean="0">
                <a:ea typeface="Calibri"/>
                <a:cs typeface="B Zar"/>
              </a:rPr>
              <a:t>لولاي </a:t>
            </a:r>
            <a:r>
              <a:rPr lang="fa-IR" dirty="0">
                <a:ea typeface="Calibri"/>
                <a:cs typeface="B Zar"/>
              </a:rPr>
              <a:t>بال در </a:t>
            </a:r>
            <a:r>
              <a:rPr lang="fa-IR" dirty="0" smtClean="0">
                <a:ea typeface="Calibri"/>
                <a:cs typeface="B Zar"/>
              </a:rPr>
              <a:t>هواپيماهاي </a:t>
            </a:r>
            <a:r>
              <a:rPr lang="fa-IR" dirty="0">
                <a:ea typeface="Calibri"/>
                <a:cs typeface="B Zar"/>
              </a:rPr>
              <a:t>بال متحرک، محل اتصال ارابۀ فرود، ارابۀ فرود، </a:t>
            </a:r>
            <a:r>
              <a:rPr lang="fa-IR" dirty="0" smtClean="0">
                <a:ea typeface="Calibri"/>
                <a:cs typeface="B Zar"/>
              </a:rPr>
              <a:t>قطعاتي </a:t>
            </a:r>
            <a:r>
              <a:rPr lang="fa-IR" dirty="0">
                <a:ea typeface="Calibri"/>
                <a:cs typeface="B Zar"/>
              </a:rPr>
              <a:t>از جنس مواد مرکب و....  .</a:t>
            </a:r>
            <a:endParaRPr lang="en-US" dirty="0">
              <a:ea typeface="Calibri"/>
              <a:cs typeface="B Zar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endParaRPr lang="en-US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457200"/>
            <a:ext cx="8001000" cy="188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آزمايش­هايي </a:t>
            </a:r>
            <a:r>
              <a:rPr lang="fa-IR" b="1" dirty="0">
                <a:ea typeface="Calibri"/>
                <a:cs typeface="B Zar"/>
              </a:rPr>
              <a:t>در </a:t>
            </a:r>
            <a:r>
              <a:rPr lang="fa-IR" b="1" dirty="0" smtClean="0">
                <a:ea typeface="Calibri"/>
                <a:cs typeface="B Zar"/>
              </a:rPr>
              <a:t>مقياس يک </a:t>
            </a:r>
            <a:r>
              <a:rPr lang="fa-IR" b="1" dirty="0">
                <a:ea typeface="Calibri"/>
                <a:cs typeface="B Zar"/>
              </a:rPr>
              <a:t>به </a:t>
            </a:r>
            <a:r>
              <a:rPr lang="fa-IR" b="1" dirty="0" smtClean="0">
                <a:ea typeface="Calibri"/>
                <a:cs typeface="B Zar"/>
              </a:rPr>
              <a:t>يک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آزمايش­هايي </a:t>
            </a:r>
            <a:r>
              <a:rPr lang="fa-IR" dirty="0">
                <a:ea typeface="Calibri"/>
                <a:cs typeface="B Zar"/>
              </a:rPr>
              <a:t>با </a:t>
            </a:r>
            <a:r>
              <a:rPr lang="fa-IR" dirty="0" smtClean="0">
                <a:ea typeface="Calibri"/>
                <a:cs typeface="B Zar"/>
              </a:rPr>
              <a:t>مقياس يک </a:t>
            </a:r>
            <a:r>
              <a:rPr lang="fa-IR" dirty="0">
                <a:ea typeface="Calibri"/>
                <a:cs typeface="B Zar"/>
              </a:rPr>
              <a:t>به </a:t>
            </a:r>
            <a:r>
              <a:rPr lang="fa-IR" dirty="0" smtClean="0">
                <a:ea typeface="Calibri"/>
                <a:cs typeface="B Zar"/>
              </a:rPr>
              <a:t>يک مي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بايست </a:t>
            </a:r>
            <a:r>
              <a:rPr lang="fa-IR" dirty="0">
                <a:ea typeface="Calibri"/>
                <a:cs typeface="B Zar"/>
              </a:rPr>
              <a:t>از سه نمونه استفاده شود؛ </a:t>
            </a:r>
            <a:r>
              <a:rPr lang="fa-IR" dirty="0" smtClean="0">
                <a:ea typeface="Calibri"/>
                <a:cs typeface="B Zar"/>
              </a:rPr>
              <a:t>يک </a:t>
            </a:r>
            <a:r>
              <a:rPr lang="fa-IR" dirty="0">
                <a:ea typeface="Calibri"/>
                <a:cs typeface="B Zar"/>
              </a:rPr>
              <a:t>نمونه </a:t>
            </a:r>
            <a:r>
              <a:rPr lang="fa-IR" dirty="0" smtClean="0">
                <a:ea typeface="Calibri"/>
                <a:cs typeface="B Zar"/>
              </a:rPr>
              <a:t>براي آزمايش­هاي استاتيکي، يک </a:t>
            </a:r>
            <a:r>
              <a:rPr lang="fa-IR" dirty="0">
                <a:ea typeface="Calibri"/>
                <a:cs typeface="B Zar"/>
              </a:rPr>
              <a:t>نمونه </a:t>
            </a:r>
            <a:r>
              <a:rPr lang="fa-IR" dirty="0" smtClean="0">
                <a:ea typeface="Calibri"/>
                <a:cs typeface="B Zar"/>
              </a:rPr>
              <a:t>براي آزمايش­هاي خستگي </a:t>
            </a:r>
            <a:r>
              <a:rPr lang="fa-IR" dirty="0">
                <a:ea typeface="Calibri"/>
                <a:cs typeface="B Zar"/>
              </a:rPr>
              <a:t>و نمونۀ سوم </a:t>
            </a:r>
            <a:r>
              <a:rPr lang="fa-IR" dirty="0" smtClean="0">
                <a:ea typeface="Calibri"/>
                <a:cs typeface="B Zar"/>
              </a:rPr>
              <a:t>براي آزمايش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هاي رهايش </a:t>
            </a:r>
            <a:r>
              <a:rPr lang="fa-IR" dirty="0">
                <a:ea typeface="Calibri"/>
                <a:cs typeface="B Zar"/>
              </a:rPr>
              <a:t>از ارتفاع کم. بعلاوه، </a:t>
            </a:r>
            <a:r>
              <a:rPr lang="fa-IR" dirty="0" smtClean="0">
                <a:ea typeface="Calibri"/>
                <a:cs typeface="B Zar"/>
              </a:rPr>
              <a:t>يک </a:t>
            </a:r>
            <a:r>
              <a:rPr lang="fa-IR" dirty="0">
                <a:ea typeface="Calibri"/>
                <a:cs typeface="B Zar"/>
              </a:rPr>
              <a:t>نمونه از متعلقات دم </a:t>
            </a:r>
            <a:r>
              <a:rPr lang="fa-IR" dirty="0" smtClean="0">
                <a:ea typeface="Calibri"/>
                <a:cs typeface="B Zar"/>
              </a:rPr>
              <a:t>نيز </a:t>
            </a:r>
            <a:r>
              <a:rPr lang="fa-IR" dirty="0">
                <a:ea typeface="Calibri"/>
                <a:cs typeface="B Zar"/>
              </a:rPr>
              <a:t>لازم است، تا </a:t>
            </a:r>
            <a:r>
              <a:rPr lang="fa-IR" dirty="0" smtClean="0">
                <a:ea typeface="Calibri"/>
                <a:cs typeface="B Zar"/>
              </a:rPr>
              <a:t>آزمايش خستگي ديناميکي </a:t>
            </a:r>
            <a:r>
              <a:rPr lang="fa-IR" dirty="0">
                <a:ea typeface="Calibri"/>
                <a:cs typeface="B Zar"/>
              </a:rPr>
              <a:t>مطابق با پاراگراف 3-9-2 انجام شود</a:t>
            </a:r>
            <a:r>
              <a:rPr lang="fa-IR" dirty="0" smtClean="0">
                <a:ea typeface="Calibri"/>
                <a:cs typeface="B Zar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000" y="2556967"/>
            <a:ext cx="8534400" cy="1190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آزمايش </a:t>
            </a:r>
            <a:r>
              <a:rPr lang="fa-IR" b="1" dirty="0">
                <a:ea typeface="Calibri"/>
                <a:cs typeface="B Zar"/>
              </a:rPr>
              <a:t>استحکام </a:t>
            </a:r>
            <a:r>
              <a:rPr lang="fa-IR" b="1" dirty="0" smtClean="0">
                <a:ea typeface="Calibri"/>
                <a:cs typeface="B Zar"/>
              </a:rPr>
              <a:t>سازه­اي</a:t>
            </a:r>
            <a:endParaRPr lang="en-US" sz="1400" b="1" dirty="0">
              <a:ea typeface="Calibri"/>
              <a:cs typeface="Times New Roman"/>
            </a:endParaRPr>
          </a:p>
          <a:p>
            <a:r>
              <a:rPr lang="fa-IR" dirty="0">
                <a:ea typeface="Calibri"/>
                <a:cs typeface="B Zar"/>
              </a:rPr>
              <a:t>الف) در </a:t>
            </a:r>
            <a:r>
              <a:rPr lang="fa-IR" dirty="0" smtClean="0">
                <a:ea typeface="Calibri"/>
                <a:cs typeface="B Zar"/>
              </a:rPr>
              <a:t>اين آزمايش­ها بخش­هايي </a:t>
            </a:r>
            <a:r>
              <a:rPr lang="fa-IR" dirty="0">
                <a:ea typeface="Calibri"/>
                <a:cs typeface="B Zar"/>
              </a:rPr>
              <a:t>از </a:t>
            </a:r>
            <a:r>
              <a:rPr lang="fa-IR" dirty="0" smtClean="0">
                <a:ea typeface="Calibri"/>
                <a:cs typeface="B Zar"/>
              </a:rPr>
              <a:t>هواپيما نظير تجهيزات </a:t>
            </a:r>
            <a:r>
              <a:rPr lang="fa-IR" dirty="0">
                <a:ea typeface="Calibri"/>
                <a:cs typeface="B Zar"/>
              </a:rPr>
              <a:t>ثابت و </a:t>
            </a:r>
            <a:r>
              <a:rPr lang="fa-IR" dirty="0" smtClean="0">
                <a:ea typeface="Calibri"/>
                <a:cs typeface="B Zar"/>
              </a:rPr>
              <a:t>بارهاي مفيد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پايلون­هاي </a:t>
            </a:r>
            <a:r>
              <a:rPr lang="fa-IR" dirty="0">
                <a:ea typeface="Calibri"/>
                <a:cs typeface="B Zar"/>
              </a:rPr>
              <a:t>آنها به </a:t>
            </a:r>
            <a:r>
              <a:rPr lang="fa-IR" dirty="0" smtClean="0">
                <a:ea typeface="Calibri"/>
                <a:cs typeface="B Zar"/>
              </a:rPr>
              <a:t>شرطي </a:t>
            </a: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اين آزمايش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ها </a:t>
            </a:r>
            <a:r>
              <a:rPr lang="fa-IR" dirty="0">
                <a:ea typeface="Calibri"/>
                <a:cs typeface="B Zar"/>
              </a:rPr>
              <a:t>قابل حذف هستند که حذف آنها </a:t>
            </a:r>
            <a:r>
              <a:rPr lang="fa-IR" dirty="0" smtClean="0">
                <a:ea typeface="Calibri"/>
                <a:cs typeface="B Zar"/>
              </a:rPr>
              <a:t>تأثير عمده­اي </a:t>
            </a: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مقادير </a:t>
            </a:r>
            <a:r>
              <a:rPr lang="fa-IR" dirty="0">
                <a:ea typeface="Calibri"/>
                <a:cs typeface="B Zar"/>
              </a:rPr>
              <a:t>بار، تنش، </a:t>
            </a:r>
            <a:r>
              <a:rPr lang="fa-IR" dirty="0" smtClean="0">
                <a:ea typeface="Calibri"/>
                <a:cs typeface="B Zar"/>
              </a:rPr>
              <a:t>توزيع </a:t>
            </a:r>
            <a:r>
              <a:rPr lang="fa-IR" dirty="0">
                <a:ea typeface="Calibri"/>
                <a:cs typeface="B Zar"/>
              </a:rPr>
              <a:t>حرارت </a:t>
            </a:r>
            <a:r>
              <a:rPr lang="fa-IR" dirty="0" smtClean="0">
                <a:ea typeface="Calibri"/>
                <a:cs typeface="B Zar"/>
              </a:rPr>
              <a:t>وتغييرشکل­هاي سازه­اي </a:t>
            </a:r>
            <a:r>
              <a:rPr lang="fa-IR" dirty="0">
                <a:ea typeface="Calibri"/>
                <a:cs typeface="B Zar"/>
              </a:rPr>
              <a:t>نداشته باشد</a:t>
            </a:r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381000" y="4557486"/>
            <a:ext cx="8191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>
                <a:ea typeface="Calibri"/>
                <a:cs typeface="B Zar"/>
              </a:rPr>
              <a:t>ب) در انجام </a:t>
            </a:r>
            <a:r>
              <a:rPr lang="fa-IR" dirty="0" smtClean="0">
                <a:ea typeface="Calibri"/>
                <a:cs typeface="B Zar"/>
              </a:rPr>
              <a:t>آزمايش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هاي </a:t>
            </a:r>
            <a:r>
              <a:rPr lang="fa-IR" dirty="0">
                <a:ea typeface="Calibri"/>
                <a:cs typeface="B Zar"/>
              </a:rPr>
              <a:t>استحکام </a:t>
            </a:r>
            <a:r>
              <a:rPr lang="fa-IR" dirty="0" smtClean="0">
                <a:ea typeface="Calibri"/>
                <a:cs typeface="B Zar"/>
              </a:rPr>
              <a:t>سازه­اي مي­توان </a:t>
            </a:r>
            <a:r>
              <a:rPr lang="fa-IR" dirty="0">
                <a:ea typeface="Calibri"/>
                <a:cs typeface="B Zar"/>
              </a:rPr>
              <a:t>از </a:t>
            </a:r>
            <a:r>
              <a:rPr lang="fa-IR" dirty="0" smtClean="0">
                <a:ea typeface="Calibri"/>
                <a:cs typeface="B Zar"/>
              </a:rPr>
              <a:t>تجهيزات جايگزين </a:t>
            </a:r>
            <a:r>
              <a:rPr lang="fa-IR" dirty="0">
                <a:ea typeface="Calibri"/>
                <a:cs typeface="B Zar"/>
              </a:rPr>
              <a:t>استفاده نمود، به شرط آنکه همان اثر </a:t>
            </a:r>
            <a:r>
              <a:rPr lang="fa-IR" dirty="0" smtClean="0">
                <a:ea typeface="Calibri"/>
                <a:cs typeface="B Zar"/>
              </a:rPr>
              <a:t>سازه­اي </a:t>
            </a:r>
            <a:r>
              <a:rPr lang="fa-IR" dirty="0">
                <a:ea typeface="Calibri"/>
                <a:cs typeface="B Zar"/>
              </a:rPr>
              <a:t>را داشته باشد.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609600"/>
            <a:ext cx="8153400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dirty="0">
                <a:ea typeface="Calibri"/>
                <a:cs typeface="B Zar"/>
              </a:rPr>
              <a:t>ج) در صورت امکان </a:t>
            </a:r>
            <a:r>
              <a:rPr lang="fa-IR" dirty="0" smtClean="0">
                <a:ea typeface="Calibri"/>
                <a:cs typeface="B Zar"/>
              </a:rPr>
              <a:t>مي­توان </a:t>
            </a: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اين آزمايش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ها</a:t>
            </a:r>
            <a:r>
              <a:rPr lang="fa-IR" dirty="0">
                <a:ea typeface="Calibri"/>
                <a:cs typeface="B Zar"/>
              </a:rPr>
              <a:t>، موتور </a:t>
            </a:r>
            <a:r>
              <a:rPr lang="fa-IR" dirty="0" smtClean="0">
                <a:ea typeface="Calibri"/>
                <a:cs typeface="B Zar"/>
              </a:rPr>
              <a:t>هواپيما </a:t>
            </a:r>
            <a:r>
              <a:rPr lang="fa-IR" dirty="0">
                <a:ea typeface="Calibri"/>
                <a:cs typeface="B Zar"/>
              </a:rPr>
              <a:t>و متعلقات آنرا با </a:t>
            </a:r>
            <a:r>
              <a:rPr lang="fa-IR" dirty="0" smtClean="0">
                <a:ea typeface="Calibri"/>
                <a:cs typeface="B Zar"/>
              </a:rPr>
              <a:t>يک فيکسچر پيش­ساخته </a:t>
            </a:r>
            <a:r>
              <a:rPr lang="fa-IR" dirty="0">
                <a:ea typeface="Calibri"/>
                <a:cs typeface="B Zar"/>
              </a:rPr>
              <a:t>که </a:t>
            </a:r>
            <a:r>
              <a:rPr lang="fa-IR" dirty="0" smtClean="0">
                <a:ea typeface="Calibri"/>
                <a:cs typeface="B Zar"/>
              </a:rPr>
              <a:t>نيروي ناشي </a:t>
            </a:r>
            <a:r>
              <a:rPr lang="fa-IR" dirty="0">
                <a:ea typeface="Calibri"/>
                <a:cs typeface="B Zar"/>
              </a:rPr>
              <a:t>از عملکرد موتور </a:t>
            </a:r>
            <a:r>
              <a:rPr lang="fa-IR" dirty="0" smtClean="0">
                <a:ea typeface="Calibri"/>
                <a:cs typeface="B Zar"/>
              </a:rPr>
              <a:t>هواپيما </a:t>
            </a:r>
            <a:r>
              <a:rPr lang="fa-IR" dirty="0">
                <a:ea typeface="Calibri"/>
                <a:cs typeface="B Zar"/>
              </a:rPr>
              <a:t>را به نقاط اتصال موتور و </a:t>
            </a:r>
            <a:r>
              <a:rPr lang="fa-IR" dirty="0" smtClean="0">
                <a:ea typeface="Calibri"/>
                <a:cs typeface="B Zar"/>
              </a:rPr>
              <a:t>همچنين جاذب­هاي </a:t>
            </a:r>
            <a:r>
              <a:rPr lang="fa-IR" dirty="0">
                <a:ea typeface="Calibri"/>
                <a:cs typeface="B Zar"/>
              </a:rPr>
              <a:t>ارتعاش منتقل </a:t>
            </a:r>
            <a:r>
              <a:rPr lang="fa-IR" dirty="0" smtClean="0">
                <a:ea typeface="Calibri"/>
                <a:cs typeface="B Zar"/>
              </a:rPr>
              <a:t>مي­کند</a:t>
            </a:r>
            <a:r>
              <a:rPr lang="fa-IR" dirty="0">
                <a:ea typeface="Calibri"/>
                <a:cs typeface="B Zar"/>
              </a:rPr>
              <a:t>، </a:t>
            </a:r>
            <a:r>
              <a:rPr lang="fa-IR" dirty="0" smtClean="0">
                <a:ea typeface="Calibri"/>
                <a:cs typeface="B Zar"/>
              </a:rPr>
              <a:t>جايگزين </a:t>
            </a:r>
            <a:r>
              <a:rPr lang="fa-IR" dirty="0">
                <a:ea typeface="Calibri"/>
                <a:cs typeface="B Zar"/>
              </a:rPr>
              <a:t>کرد. </a:t>
            </a:r>
            <a:endParaRPr lang="fa-IR" dirty="0"/>
          </a:p>
        </p:txBody>
      </p:sp>
      <p:sp>
        <p:nvSpPr>
          <p:cNvPr id="3" name="Rectangle 2"/>
          <p:cNvSpPr/>
          <p:nvPr/>
        </p:nvSpPr>
        <p:spPr>
          <a:xfrm>
            <a:off x="114300" y="2187867"/>
            <a:ext cx="8763000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dirty="0">
                <a:ea typeface="Calibri"/>
                <a:cs typeface="B Zar"/>
              </a:rPr>
              <a:t>و) </a:t>
            </a:r>
            <a:r>
              <a:rPr lang="fa-IR" dirty="0" smtClean="0">
                <a:ea typeface="Calibri"/>
                <a:cs typeface="B Zar"/>
              </a:rPr>
              <a:t>تمامي بخش­هاي مکانيزم­هاي مکانيکي سيستم­هاي </a:t>
            </a:r>
            <a:r>
              <a:rPr lang="fa-IR" dirty="0">
                <a:ea typeface="Calibri"/>
                <a:cs typeface="B Zar"/>
              </a:rPr>
              <a:t>کنترل </a:t>
            </a:r>
            <a:r>
              <a:rPr lang="fa-IR" dirty="0" smtClean="0">
                <a:ea typeface="Calibri"/>
                <a:cs typeface="B Zar"/>
              </a:rPr>
              <a:t>فرامين </a:t>
            </a:r>
            <a:r>
              <a:rPr lang="fa-IR" dirty="0">
                <a:ea typeface="Calibri"/>
                <a:cs typeface="B Zar"/>
              </a:rPr>
              <a:t>و پرواز </a:t>
            </a:r>
            <a:r>
              <a:rPr lang="fa-IR" dirty="0" smtClean="0">
                <a:ea typeface="Calibri"/>
                <a:cs typeface="B Zar"/>
              </a:rPr>
              <a:t>مي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بايست </a:t>
            </a:r>
            <a:r>
              <a:rPr lang="fa-IR" dirty="0">
                <a:ea typeface="Calibri"/>
                <a:cs typeface="B Zar"/>
              </a:rPr>
              <a:t>نصب شده باشند. </a:t>
            </a:r>
            <a:r>
              <a:rPr lang="fa-IR" dirty="0" smtClean="0">
                <a:ea typeface="Calibri"/>
                <a:cs typeface="B Zar"/>
              </a:rPr>
              <a:t>همچنين تمامي اکچويتورهاي هيدروليکي سيستم­هاي </a:t>
            </a:r>
            <a:r>
              <a:rPr lang="fa-IR" dirty="0">
                <a:ea typeface="Calibri"/>
                <a:cs typeface="B Zar"/>
              </a:rPr>
              <a:t>مذکور </a:t>
            </a:r>
            <a:r>
              <a:rPr lang="fa-IR" dirty="0" smtClean="0">
                <a:ea typeface="Calibri"/>
                <a:cs typeface="B Zar"/>
              </a:rPr>
              <a:t>مي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بايست عملياتي </a:t>
            </a:r>
            <a:r>
              <a:rPr lang="fa-IR" dirty="0">
                <a:ea typeface="Calibri"/>
                <a:cs typeface="B Zar"/>
              </a:rPr>
              <a:t>باشند. </a:t>
            </a:r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228600" y="3711192"/>
            <a:ext cx="8534400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dirty="0" smtClean="0">
                <a:ea typeface="Calibri"/>
                <a:cs typeface="B Zar"/>
              </a:rPr>
              <a:t>ساير سيستم­هاي اکچويتوري نظير دريچه­هاي </a:t>
            </a:r>
            <a:r>
              <a:rPr lang="fa-IR" dirty="0">
                <a:ea typeface="Calibri"/>
                <a:cs typeface="B Zar"/>
              </a:rPr>
              <a:t>ارابۀ فرود، </a:t>
            </a:r>
            <a:r>
              <a:rPr lang="fa-IR" dirty="0" smtClean="0">
                <a:ea typeface="Calibri"/>
                <a:cs typeface="B Zar"/>
              </a:rPr>
              <a:t>دريچه­هاي </a:t>
            </a:r>
            <a:r>
              <a:rPr lang="fa-IR" dirty="0">
                <a:ea typeface="Calibri"/>
                <a:cs typeface="B Zar"/>
              </a:rPr>
              <a:t>محفظۀ بمب و....</a:t>
            </a:r>
            <a:r>
              <a:rPr lang="fa-IR" dirty="0" smtClean="0">
                <a:ea typeface="Calibri"/>
                <a:cs typeface="B Zar"/>
              </a:rPr>
              <a:t>مي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بايست </a:t>
            </a: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حين آزمايش </a:t>
            </a:r>
            <a:r>
              <a:rPr lang="fa-IR" dirty="0">
                <a:ea typeface="Calibri"/>
                <a:cs typeface="B Zar"/>
              </a:rPr>
              <a:t>از </a:t>
            </a:r>
            <a:r>
              <a:rPr lang="fa-IR" dirty="0" smtClean="0">
                <a:ea typeface="Calibri"/>
                <a:cs typeface="B Zar"/>
              </a:rPr>
              <a:t>بيرون هواپيما </a:t>
            </a:r>
            <a:r>
              <a:rPr lang="fa-IR" dirty="0">
                <a:ea typeface="Calibri"/>
                <a:cs typeface="B Zar"/>
              </a:rPr>
              <a:t>قابل کنترل باشند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857250"/>
            <a:ext cx="86582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609600"/>
            <a:ext cx="8458200" cy="146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چگونگي بکارگيري </a:t>
            </a:r>
            <a:r>
              <a:rPr lang="fa-IR" b="1" dirty="0">
                <a:ea typeface="Calibri"/>
                <a:cs typeface="B Zar"/>
              </a:rPr>
              <a:t>قطعات </a:t>
            </a:r>
            <a:r>
              <a:rPr lang="fa-IR" b="1" dirty="0" smtClean="0">
                <a:ea typeface="Calibri"/>
                <a:cs typeface="B Zar"/>
              </a:rPr>
              <a:t>آزمايش­شده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بجز </a:t>
            </a:r>
            <a:r>
              <a:rPr lang="fa-IR" dirty="0" smtClean="0">
                <a:ea typeface="Calibri"/>
                <a:cs typeface="B Zar"/>
              </a:rPr>
              <a:t>مواردي </a:t>
            </a:r>
            <a:r>
              <a:rPr lang="fa-IR" dirty="0">
                <a:ea typeface="Calibri"/>
                <a:cs typeface="B Zar"/>
              </a:rPr>
              <a:t>که </a:t>
            </a:r>
            <a:r>
              <a:rPr lang="fa-IR" dirty="0" smtClean="0">
                <a:ea typeface="Calibri"/>
                <a:cs typeface="B Zar"/>
              </a:rPr>
              <a:t>آزمايش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ها </a:t>
            </a:r>
            <a:r>
              <a:rPr lang="fa-IR" dirty="0">
                <a:ea typeface="Calibri"/>
                <a:cs typeface="B Zar"/>
              </a:rPr>
              <a:t>در محدودۀ </a:t>
            </a:r>
            <a:r>
              <a:rPr lang="fa-IR" dirty="0" smtClean="0">
                <a:ea typeface="Calibri"/>
                <a:cs typeface="B Zar"/>
              </a:rPr>
              <a:t>بارهاي الاستيک </a:t>
            </a:r>
            <a:r>
              <a:rPr lang="fa-IR" dirty="0">
                <a:ea typeface="Calibri"/>
                <a:cs typeface="B Zar"/>
              </a:rPr>
              <a:t>بوده و </a:t>
            </a:r>
            <a:r>
              <a:rPr lang="fa-IR" dirty="0" smtClean="0">
                <a:ea typeface="Calibri"/>
                <a:cs typeface="B Zar"/>
              </a:rPr>
              <a:t>نيز </a:t>
            </a: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مواردي </a:t>
            </a:r>
            <a:r>
              <a:rPr lang="fa-IR" dirty="0">
                <a:ea typeface="Calibri"/>
                <a:cs typeface="B Zar"/>
              </a:rPr>
              <a:t>خاص که طراح </a:t>
            </a:r>
            <a:r>
              <a:rPr lang="fa-IR" dirty="0" smtClean="0">
                <a:ea typeface="Calibri"/>
                <a:cs typeface="B Zar"/>
              </a:rPr>
              <a:t>تأييد </a:t>
            </a:r>
            <a:r>
              <a:rPr lang="fa-IR" dirty="0">
                <a:ea typeface="Calibri"/>
                <a:cs typeface="B Zar"/>
              </a:rPr>
              <a:t>کند، </a:t>
            </a:r>
            <a:r>
              <a:rPr lang="fa-IR" dirty="0" smtClean="0">
                <a:ea typeface="Calibri"/>
                <a:cs typeface="B Zar"/>
              </a:rPr>
              <a:t>قطعاتي </a:t>
            </a:r>
            <a:r>
              <a:rPr lang="fa-IR" dirty="0">
                <a:ea typeface="Calibri"/>
                <a:cs typeface="B Zar"/>
              </a:rPr>
              <a:t>که در معرض </a:t>
            </a:r>
            <a:r>
              <a:rPr lang="fa-IR" dirty="0" smtClean="0">
                <a:ea typeface="Calibri"/>
                <a:cs typeface="B Zar"/>
              </a:rPr>
              <a:t>آزمايش </a:t>
            </a:r>
            <a:r>
              <a:rPr lang="fa-IR" dirty="0">
                <a:ea typeface="Calibri"/>
                <a:cs typeface="B Zar"/>
              </a:rPr>
              <a:t>استحکام </a:t>
            </a:r>
            <a:r>
              <a:rPr lang="fa-IR" dirty="0" smtClean="0">
                <a:ea typeface="Calibri"/>
                <a:cs typeface="B Zar"/>
              </a:rPr>
              <a:t>سازه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اي </a:t>
            </a:r>
            <a:r>
              <a:rPr lang="fa-IR" dirty="0">
                <a:ea typeface="Calibri"/>
                <a:cs typeface="B Zar"/>
              </a:rPr>
              <a:t>قرار گرفته اند، </a:t>
            </a:r>
            <a:r>
              <a:rPr lang="fa-IR" dirty="0" smtClean="0">
                <a:ea typeface="Calibri"/>
                <a:cs typeface="B Zar"/>
              </a:rPr>
              <a:t>نبايد </a:t>
            </a:r>
            <a:r>
              <a:rPr lang="fa-IR" dirty="0">
                <a:ea typeface="Calibri"/>
                <a:cs typeface="B Zar"/>
              </a:rPr>
              <a:t>در نمونۀ </a:t>
            </a:r>
            <a:r>
              <a:rPr lang="fa-IR" dirty="0" smtClean="0">
                <a:ea typeface="Calibri"/>
                <a:cs typeface="B Zar"/>
              </a:rPr>
              <a:t>پروازي هواپيما </a:t>
            </a:r>
            <a:r>
              <a:rPr lang="fa-IR" dirty="0">
                <a:ea typeface="Calibri"/>
                <a:cs typeface="B Zar"/>
              </a:rPr>
              <a:t>استفاده شوند.</a:t>
            </a:r>
            <a:endParaRPr lang="en-US" sz="1400" dirty="0">
              <a:ea typeface="Calibri"/>
              <a:cs typeface="Times New Roma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2362200"/>
            <a:ext cx="8458200" cy="146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موقعيت قرارگيري سيستم­هاي کنترلي </a:t>
            </a:r>
            <a:r>
              <a:rPr lang="fa-IR" b="1" dirty="0">
                <a:ea typeface="Calibri"/>
                <a:cs typeface="B Zar"/>
              </a:rPr>
              <a:t>و سطوح کنترل </a:t>
            </a:r>
            <a:r>
              <a:rPr lang="fa-IR" b="1" dirty="0" smtClean="0">
                <a:ea typeface="Calibri"/>
                <a:cs typeface="B Zar"/>
              </a:rPr>
              <a:t>فرامين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در هر </a:t>
            </a:r>
            <a:r>
              <a:rPr lang="fa-IR" dirty="0" smtClean="0">
                <a:ea typeface="Calibri"/>
                <a:cs typeface="B Zar"/>
              </a:rPr>
              <a:t>آزمايش سيستم­هاي کنترلي </a:t>
            </a:r>
            <a:r>
              <a:rPr lang="fa-IR" dirty="0">
                <a:ea typeface="Calibri"/>
                <a:cs typeface="B Zar"/>
              </a:rPr>
              <a:t>و سطوح کنترل </a:t>
            </a:r>
            <a:r>
              <a:rPr lang="fa-IR" dirty="0" smtClean="0">
                <a:ea typeface="Calibri"/>
                <a:cs typeface="B Zar"/>
              </a:rPr>
              <a:t>فرامين مي</a:t>
            </a:r>
            <a:r>
              <a:rPr lang="fa-IR" dirty="0" smtClean="0">
                <a:ea typeface="Calibri"/>
                <a:cs typeface="Times New Roman"/>
              </a:rPr>
              <a:t>­</a:t>
            </a:r>
            <a:r>
              <a:rPr lang="fa-IR" dirty="0" smtClean="0">
                <a:ea typeface="Calibri"/>
                <a:cs typeface="B Zar"/>
              </a:rPr>
              <a:t>بايست </a:t>
            </a: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موقعيت طراحي </a:t>
            </a:r>
            <a:r>
              <a:rPr lang="fa-IR" dirty="0">
                <a:ea typeface="Calibri"/>
                <a:cs typeface="B Zar"/>
              </a:rPr>
              <a:t>شده مرتبط با همان </a:t>
            </a:r>
            <a:r>
              <a:rPr lang="fa-IR" dirty="0" smtClean="0">
                <a:ea typeface="Calibri"/>
                <a:cs typeface="B Zar"/>
              </a:rPr>
              <a:t>آزمايش </a:t>
            </a:r>
            <a:r>
              <a:rPr lang="fa-IR" dirty="0">
                <a:ea typeface="Calibri"/>
                <a:cs typeface="B Zar"/>
              </a:rPr>
              <a:t>قرار داشته باشند و </a:t>
            </a:r>
            <a:r>
              <a:rPr lang="fa-IR" dirty="0" smtClean="0">
                <a:ea typeface="Calibri"/>
                <a:cs typeface="B Zar"/>
              </a:rPr>
              <a:t>وقتي </a:t>
            </a:r>
            <a:r>
              <a:rPr lang="fa-IR" dirty="0">
                <a:ea typeface="Calibri"/>
                <a:cs typeface="B Zar"/>
              </a:rPr>
              <a:t>قطعات </a:t>
            </a:r>
            <a:r>
              <a:rPr lang="fa-IR" dirty="0" smtClean="0">
                <a:ea typeface="Calibri"/>
                <a:cs typeface="B Zar"/>
              </a:rPr>
              <a:t>سيستم­ها </a:t>
            </a:r>
            <a:r>
              <a:rPr lang="fa-IR" dirty="0">
                <a:ea typeface="Calibri"/>
                <a:cs typeface="B Zar"/>
              </a:rPr>
              <a:t>و سطوح </a:t>
            </a:r>
            <a:r>
              <a:rPr lang="fa-IR" dirty="0" smtClean="0">
                <a:ea typeface="Calibri"/>
                <a:cs typeface="B Zar"/>
              </a:rPr>
              <a:t>کنترلي </a:t>
            </a:r>
            <a:r>
              <a:rPr lang="fa-IR" dirty="0">
                <a:ea typeface="Calibri"/>
                <a:cs typeface="B Zar"/>
              </a:rPr>
              <a:t>مورد </a:t>
            </a:r>
            <a:r>
              <a:rPr lang="fa-IR" dirty="0" smtClean="0">
                <a:ea typeface="Calibri"/>
                <a:cs typeface="B Zar"/>
              </a:rPr>
              <a:t>آزمايش </a:t>
            </a:r>
            <a:r>
              <a:rPr lang="fa-IR" dirty="0">
                <a:ea typeface="Calibri"/>
                <a:cs typeface="B Zar"/>
              </a:rPr>
              <a:t>قرار </a:t>
            </a:r>
            <a:r>
              <a:rPr lang="fa-IR" dirty="0" smtClean="0">
                <a:ea typeface="Calibri"/>
                <a:cs typeface="B Zar"/>
              </a:rPr>
              <a:t>مي­گيرند</a:t>
            </a:r>
            <a:r>
              <a:rPr lang="fa-IR" dirty="0">
                <a:ea typeface="Calibri"/>
                <a:cs typeface="B Zar"/>
              </a:rPr>
              <a:t>، در </a:t>
            </a:r>
            <a:r>
              <a:rPr lang="fa-IR" dirty="0" smtClean="0">
                <a:ea typeface="Calibri"/>
                <a:cs typeface="B Zar"/>
              </a:rPr>
              <a:t>بحراني­ترين وضعيت </a:t>
            </a:r>
            <a:r>
              <a:rPr lang="fa-IR" dirty="0">
                <a:ea typeface="Calibri"/>
                <a:cs typeface="B Zar"/>
              </a:rPr>
              <a:t>باشند.</a:t>
            </a:r>
            <a:endParaRPr lang="en-US" sz="1400" dirty="0">
              <a:ea typeface="Calibri"/>
              <a:cs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4343400"/>
            <a:ext cx="8458200" cy="146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شرايط تکيه­گاهي </a:t>
            </a:r>
            <a:r>
              <a:rPr lang="fa-IR" b="1" dirty="0">
                <a:ea typeface="Calibri"/>
                <a:cs typeface="B Zar"/>
              </a:rPr>
              <a:t>در </a:t>
            </a:r>
            <a:r>
              <a:rPr lang="fa-IR" b="1" dirty="0" smtClean="0">
                <a:ea typeface="Calibri"/>
                <a:cs typeface="B Zar"/>
              </a:rPr>
              <a:t>حين آزمايش</a:t>
            </a:r>
            <a:endParaRPr lang="en-US" sz="1400" b="1" dirty="0"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</a:pPr>
            <a:r>
              <a:rPr lang="fa-IR" dirty="0">
                <a:ea typeface="Calibri"/>
                <a:cs typeface="B Zar"/>
              </a:rPr>
              <a:t>منوط به </a:t>
            </a:r>
            <a:r>
              <a:rPr lang="fa-IR" dirty="0" smtClean="0">
                <a:ea typeface="Calibri"/>
                <a:cs typeface="B Zar"/>
              </a:rPr>
              <a:t>شرايط </a:t>
            </a:r>
            <a:r>
              <a:rPr lang="fa-IR" dirty="0">
                <a:ea typeface="Calibri"/>
                <a:cs typeface="B Zar"/>
              </a:rPr>
              <a:t>پاراگراف 3-3-4-3، در هنگام </a:t>
            </a:r>
            <a:r>
              <a:rPr lang="fa-IR" dirty="0" smtClean="0">
                <a:ea typeface="Calibri"/>
                <a:cs typeface="B Zar"/>
              </a:rPr>
              <a:t>آزمايش مي­بايست شرايط تکيه­گاهي </a:t>
            </a:r>
            <a:r>
              <a:rPr lang="fa-IR" dirty="0">
                <a:ea typeface="Calibri"/>
                <a:cs typeface="B Zar"/>
              </a:rPr>
              <a:t>قطعات مورد </a:t>
            </a:r>
            <a:r>
              <a:rPr lang="fa-IR" dirty="0" smtClean="0">
                <a:ea typeface="Calibri"/>
                <a:cs typeface="B Zar"/>
              </a:rPr>
              <a:t>آزمايش </a:t>
            </a:r>
            <a:r>
              <a:rPr lang="fa-IR" dirty="0">
                <a:ea typeface="Calibri"/>
                <a:cs typeface="B Zar"/>
              </a:rPr>
              <a:t>بگونه </a:t>
            </a:r>
            <a:r>
              <a:rPr lang="fa-IR" dirty="0" smtClean="0">
                <a:ea typeface="Calibri"/>
                <a:cs typeface="B Zar"/>
              </a:rPr>
              <a:t>اي شبيه­سازي </a:t>
            </a:r>
            <a:r>
              <a:rPr lang="fa-IR" dirty="0">
                <a:ea typeface="Calibri"/>
                <a:cs typeface="B Zar"/>
              </a:rPr>
              <a:t>شود که </a:t>
            </a:r>
            <a:r>
              <a:rPr lang="fa-IR" dirty="0" smtClean="0">
                <a:ea typeface="Calibri"/>
                <a:cs typeface="B Zar"/>
              </a:rPr>
              <a:t>گوياي شرايط واقعي </a:t>
            </a:r>
            <a:r>
              <a:rPr lang="fa-IR" dirty="0">
                <a:ea typeface="Calibri"/>
                <a:cs typeface="B Zar"/>
              </a:rPr>
              <a:t>نصب قطعه در سازۀ </a:t>
            </a:r>
            <a:r>
              <a:rPr lang="fa-IR" dirty="0" smtClean="0">
                <a:ea typeface="Calibri"/>
                <a:cs typeface="B Zar"/>
              </a:rPr>
              <a:t>اصلي </a:t>
            </a:r>
            <a:r>
              <a:rPr lang="fa-IR" dirty="0">
                <a:ea typeface="Calibri"/>
                <a:cs typeface="B Zar"/>
              </a:rPr>
              <a:t>باشد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62954"/>
            <a:ext cx="8153400" cy="188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600" b="1" dirty="0">
                <a:ea typeface="Calibri"/>
                <a:cs typeface="B Zar"/>
              </a:rPr>
              <a:t>-</a:t>
            </a:r>
            <a:r>
              <a:rPr lang="fa-IR" b="1" dirty="0">
                <a:ea typeface="Calibri"/>
                <a:cs typeface="B Zar"/>
              </a:rPr>
              <a:t> </a:t>
            </a:r>
            <a:r>
              <a:rPr lang="fa-IR" b="1" dirty="0" smtClean="0">
                <a:ea typeface="Calibri"/>
                <a:cs typeface="B Zar"/>
              </a:rPr>
              <a:t>نيروها</a:t>
            </a:r>
            <a:endParaRPr lang="en-US" sz="1400" b="1" dirty="0"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</a:pPr>
            <a:r>
              <a:rPr lang="fa-IR" dirty="0">
                <a:ea typeface="Calibri"/>
                <a:cs typeface="B Zar"/>
              </a:rPr>
              <a:t>ابتدا با استفاده از </a:t>
            </a:r>
            <a:r>
              <a:rPr lang="fa-IR" dirty="0" smtClean="0">
                <a:ea typeface="Calibri"/>
                <a:cs typeface="B Zar"/>
              </a:rPr>
              <a:t>نيروهائي </a:t>
            </a:r>
            <a:r>
              <a:rPr lang="fa-IR" dirty="0">
                <a:ea typeface="Calibri"/>
                <a:cs typeface="B Zar"/>
              </a:rPr>
              <a:t>که از </a:t>
            </a:r>
            <a:r>
              <a:rPr lang="fa-IR" dirty="0" smtClean="0">
                <a:ea typeface="Calibri"/>
                <a:cs typeface="B Zar"/>
              </a:rPr>
              <a:t>تحليل </a:t>
            </a:r>
            <a:r>
              <a:rPr lang="fa-IR" dirty="0">
                <a:ea typeface="Calibri"/>
                <a:cs typeface="B Zar"/>
              </a:rPr>
              <a:t>و اطلاعات تونل باد بدست آمده­اند، </a:t>
            </a:r>
            <a:r>
              <a:rPr lang="fa-IR" dirty="0" smtClean="0">
                <a:ea typeface="Calibri"/>
                <a:cs typeface="B Zar"/>
              </a:rPr>
              <a:t>آزمايش­هاي استاتيکي </a:t>
            </a:r>
            <a:r>
              <a:rPr lang="fa-IR" dirty="0">
                <a:ea typeface="Calibri"/>
                <a:cs typeface="B Zar"/>
              </a:rPr>
              <a:t>انجام </a:t>
            </a:r>
            <a:r>
              <a:rPr lang="fa-IR" dirty="0" smtClean="0">
                <a:ea typeface="Calibri"/>
                <a:cs typeface="B Zar"/>
              </a:rPr>
              <a:t>مي­شوند</a:t>
            </a:r>
            <a:r>
              <a:rPr lang="fa-IR" dirty="0">
                <a:ea typeface="Calibri"/>
                <a:cs typeface="B Zar"/>
              </a:rPr>
              <a:t>. چنانچه در برنامۀ </a:t>
            </a:r>
            <a:r>
              <a:rPr lang="fa-IR" dirty="0" smtClean="0">
                <a:ea typeface="Calibri"/>
                <a:cs typeface="B Zar"/>
              </a:rPr>
              <a:t>آزمايش پروازي، نيروهائي بيش </a:t>
            </a:r>
            <a:r>
              <a:rPr lang="fa-IR" dirty="0">
                <a:ea typeface="Calibri"/>
                <a:cs typeface="B Zar"/>
              </a:rPr>
              <a:t>از آنچه که از </a:t>
            </a:r>
            <a:r>
              <a:rPr lang="fa-IR" dirty="0" smtClean="0">
                <a:ea typeface="Calibri"/>
                <a:cs typeface="B Zar"/>
              </a:rPr>
              <a:t>تحليل </a:t>
            </a:r>
            <a:r>
              <a:rPr lang="fa-IR" dirty="0">
                <a:ea typeface="Calibri"/>
                <a:cs typeface="B Zar"/>
              </a:rPr>
              <a:t>و اطلاعات تونل باد در دسترس است، وجود داشته باشد، </a:t>
            </a:r>
            <a:r>
              <a:rPr lang="fa-IR" dirty="0" smtClean="0">
                <a:ea typeface="Calibri"/>
                <a:cs typeface="B Zar"/>
              </a:rPr>
              <a:t>مي­بايست </a:t>
            </a:r>
            <a:r>
              <a:rPr lang="fa-IR" dirty="0">
                <a:ea typeface="Calibri"/>
                <a:cs typeface="B Zar"/>
              </a:rPr>
              <a:t>در زمان </a:t>
            </a:r>
            <a:r>
              <a:rPr lang="fa-IR" dirty="0" smtClean="0">
                <a:ea typeface="Calibri"/>
                <a:cs typeface="B Zar"/>
              </a:rPr>
              <a:t>مناسبي </a:t>
            </a:r>
            <a:r>
              <a:rPr lang="fa-IR" dirty="0">
                <a:ea typeface="Calibri"/>
                <a:cs typeface="B Zar"/>
              </a:rPr>
              <a:t>در </a:t>
            </a:r>
            <a:r>
              <a:rPr lang="fa-IR" dirty="0" smtClean="0">
                <a:ea typeface="Calibri"/>
                <a:cs typeface="B Zar"/>
              </a:rPr>
              <a:t>تست­هاي استاتيکي </a:t>
            </a:r>
            <a:r>
              <a:rPr lang="fa-IR" dirty="0">
                <a:ea typeface="Calibri"/>
                <a:cs typeface="B Zar"/>
              </a:rPr>
              <a:t>اعمال شود</a:t>
            </a:r>
            <a:endParaRPr lang="fa-IR" dirty="0"/>
          </a:p>
        </p:txBody>
      </p:sp>
      <p:sp>
        <p:nvSpPr>
          <p:cNvPr id="3" name="Rectangle 2"/>
          <p:cNvSpPr/>
          <p:nvPr/>
        </p:nvSpPr>
        <p:spPr>
          <a:xfrm>
            <a:off x="609600" y="2695466"/>
            <a:ext cx="7848600" cy="143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تأثيرات شرايط محيطي</a:t>
            </a:r>
            <a:endParaRPr lang="en-US" sz="1400" b="1" dirty="0"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</a:pPr>
            <a:r>
              <a:rPr lang="fa-IR" dirty="0" smtClean="0">
                <a:ea typeface="Calibri"/>
                <a:cs typeface="B Zar"/>
              </a:rPr>
              <a:t>تمامي تأثيرات محيطي </a:t>
            </a:r>
            <a:r>
              <a:rPr lang="fa-IR" dirty="0">
                <a:ea typeface="Calibri"/>
                <a:cs typeface="B Zar"/>
              </a:rPr>
              <a:t>که ممکن است اثر عمده </a:t>
            </a:r>
            <a:r>
              <a:rPr lang="fa-IR" dirty="0" smtClean="0">
                <a:ea typeface="Calibri"/>
                <a:cs typeface="B Zar"/>
              </a:rPr>
              <a:t>اي </a:t>
            </a:r>
            <a:r>
              <a:rPr lang="fa-IR" dirty="0">
                <a:ea typeface="Calibri"/>
                <a:cs typeface="B Zar"/>
              </a:rPr>
              <a:t>در کاهش استحکام سازه داشته و </a:t>
            </a:r>
            <a:r>
              <a:rPr lang="fa-IR" dirty="0" smtClean="0">
                <a:ea typeface="Calibri"/>
                <a:cs typeface="B Zar"/>
              </a:rPr>
              <a:t>يا تنش­هاي القائي محسوسي ايجاد </a:t>
            </a:r>
            <a:r>
              <a:rPr lang="fa-IR" dirty="0">
                <a:ea typeface="Calibri"/>
                <a:cs typeface="B Zar"/>
              </a:rPr>
              <a:t>کند </a:t>
            </a:r>
            <a:r>
              <a:rPr lang="fa-IR" dirty="0" smtClean="0">
                <a:ea typeface="Calibri"/>
                <a:cs typeface="B Zar"/>
              </a:rPr>
              <a:t>مي­بايست </a:t>
            </a:r>
            <a:r>
              <a:rPr lang="fa-IR" dirty="0">
                <a:ea typeface="Calibri"/>
                <a:cs typeface="B Zar"/>
              </a:rPr>
              <a:t>متناسب با هر </a:t>
            </a:r>
            <a:r>
              <a:rPr lang="fa-IR" dirty="0" smtClean="0">
                <a:ea typeface="Calibri"/>
                <a:cs typeface="B Zar"/>
              </a:rPr>
              <a:t>آزمايش</a:t>
            </a:r>
            <a:r>
              <a:rPr lang="fa-IR" dirty="0">
                <a:ea typeface="Calibri"/>
                <a:cs typeface="B Zar"/>
              </a:rPr>
              <a:t>، </a:t>
            </a:r>
            <a:r>
              <a:rPr lang="fa-IR" dirty="0" smtClean="0">
                <a:ea typeface="Calibri"/>
                <a:cs typeface="B Zar"/>
              </a:rPr>
              <a:t>شبيه­سازي </a:t>
            </a:r>
            <a:r>
              <a:rPr lang="fa-IR" dirty="0">
                <a:ea typeface="Calibri"/>
                <a:cs typeface="B Zar"/>
              </a:rPr>
              <a:t>شوند</a:t>
            </a:r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609600" y="4127909"/>
            <a:ext cx="7848600" cy="188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b="1" dirty="0" smtClean="0">
                <a:ea typeface="Calibri"/>
                <a:cs typeface="B Zar"/>
              </a:rPr>
              <a:t>تحليل متالورژيکي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r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در هر </a:t>
            </a:r>
            <a:r>
              <a:rPr lang="fa-IR" dirty="0" smtClean="0">
                <a:ea typeface="Calibri"/>
                <a:cs typeface="B Zar"/>
              </a:rPr>
              <a:t>آزمايش استاتيکي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خستگي مي­بايست تجزيه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تحليل خرابي </a:t>
            </a:r>
            <a:r>
              <a:rPr lang="fa-IR" dirty="0">
                <a:ea typeface="Calibri"/>
                <a:cs typeface="B Zar"/>
              </a:rPr>
              <a:t>و شکست انجام شود تا </a:t>
            </a:r>
            <a:r>
              <a:rPr lang="fa-IR" dirty="0" smtClean="0">
                <a:ea typeface="Calibri"/>
                <a:cs typeface="B Zar"/>
              </a:rPr>
              <a:t>اطمينان </a:t>
            </a:r>
            <a:r>
              <a:rPr lang="fa-IR" dirty="0">
                <a:ea typeface="Calibri"/>
                <a:cs typeface="B Zar"/>
              </a:rPr>
              <a:t>حاصل گردد که بروز </a:t>
            </a:r>
            <a:r>
              <a:rPr lang="fa-IR" dirty="0" smtClean="0">
                <a:ea typeface="Calibri"/>
                <a:cs typeface="B Zar"/>
              </a:rPr>
              <a:t>خرابي يا </a:t>
            </a:r>
            <a:r>
              <a:rPr lang="fa-IR" dirty="0">
                <a:ea typeface="Calibri"/>
                <a:cs typeface="B Zar"/>
              </a:rPr>
              <a:t>شکست، </a:t>
            </a:r>
            <a:r>
              <a:rPr lang="fa-IR" dirty="0" smtClean="0">
                <a:ea typeface="Calibri"/>
                <a:cs typeface="B Zar"/>
              </a:rPr>
              <a:t>يک پديدۀ مکانيکي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يا ناشي </a:t>
            </a:r>
            <a:r>
              <a:rPr lang="fa-IR" dirty="0">
                <a:ea typeface="Calibri"/>
                <a:cs typeface="B Zar"/>
              </a:rPr>
              <a:t>از رفتار </a:t>
            </a:r>
            <a:r>
              <a:rPr lang="fa-IR" dirty="0" smtClean="0">
                <a:ea typeface="Calibri"/>
                <a:cs typeface="B Zar"/>
              </a:rPr>
              <a:t>خستگي </a:t>
            </a:r>
            <a:r>
              <a:rPr lang="fa-IR" dirty="0">
                <a:ea typeface="Calibri"/>
                <a:cs typeface="B Zar"/>
              </a:rPr>
              <a:t>نمونۀ مورد </a:t>
            </a:r>
            <a:r>
              <a:rPr lang="fa-IR" dirty="0" smtClean="0">
                <a:ea typeface="Calibri"/>
                <a:cs typeface="B Zar"/>
              </a:rPr>
              <a:t>آزمايش </a:t>
            </a:r>
            <a:r>
              <a:rPr lang="fa-IR" dirty="0">
                <a:ea typeface="Calibri"/>
                <a:cs typeface="B Zar"/>
              </a:rPr>
              <a:t>بوده و </a:t>
            </a:r>
            <a:r>
              <a:rPr lang="fa-IR" dirty="0" smtClean="0">
                <a:ea typeface="Calibri"/>
                <a:cs typeface="B Zar"/>
              </a:rPr>
              <a:t>دليل </a:t>
            </a:r>
            <a:r>
              <a:rPr lang="fa-IR" dirty="0">
                <a:ea typeface="Calibri"/>
                <a:cs typeface="B Zar"/>
              </a:rPr>
              <a:t>آن </a:t>
            </a:r>
            <a:r>
              <a:rPr lang="fa-IR" dirty="0" smtClean="0">
                <a:ea typeface="Calibri"/>
                <a:cs typeface="B Zar"/>
              </a:rPr>
              <a:t>ويژگي­هاي موادي يا بدلايل نابساماني </a:t>
            </a:r>
            <a:r>
              <a:rPr lang="fa-IR" dirty="0">
                <a:ea typeface="Calibri"/>
                <a:cs typeface="B Zar"/>
              </a:rPr>
              <a:t>ساخت و </a:t>
            </a:r>
            <a:r>
              <a:rPr lang="fa-IR" dirty="0" smtClean="0">
                <a:ea typeface="Calibri"/>
                <a:cs typeface="B Zar"/>
              </a:rPr>
              <a:t>توليد </a:t>
            </a:r>
            <a:r>
              <a:rPr lang="fa-IR" dirty="0">
                <a:ea typeface="Calibri"/>
                <a:cs typeface="B Zar"/>
              </a:rPr>
              <a:t>نبوده است. </a:t>
            </a:r>
            <a:endParaRPr lang="en-US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81000"/>
            <a:ext cx="7924800" cy="146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1600" b="1" dirty="0">
                <a:ea typeface="Calibri"/>
                <a:cs typeface="B Zar"/>
              </a:rPr>
              <a:t>-</a:t>
            </a:r>
            <a:r>
              <a:rPr lang="fa-IR" b="1" dirty="0">
                <a:ea typeface="Calibri"/>
                <a:cs typeface="B Zar"/>
              </a:rPr>
              <a:t> </a:t>
            </a:r>
            <a:r>
              <a:rPr lang="fa-IR" b="1" dirty="0" smtClean="0">
                <a:ea typeface="Calibri"/>
                <a:cs typeface="B Zar"/>
              </a:rPr>
              <a:t>خرابي­هاي </a:t>
            </a:r>
            <a:r>
              <a:rPr lang="fa-IR" b="1" dirty="0">
                <a:ea typeface="Calibri"/>
                <a:cs typeface="B Zar"/>
              </a:rPr>
              <a:t>زودرس و نابهنگام</a:t>
            </a:r>
            <a:endParaRPr lang="en-US" sz="1400" b="1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اگر </a:t>
            </a:r>
            <a:r>
              <a:rPr lang="fa-IR" dirty="0" smtClean="0">
                <a:ea typeface="Calibri"/>
                <a:cs typeface="B Zar"/>
              </a:rPr>
              <a:t>چنين خرابي­هائي </a:t>
            </a:r>
            <a:r>
              <a:rPr lang="fa-IR" dirty="0">
                <a:ea typeface="Calibri"/>
                <a:cs typeface="B Zar"/>
              </a:rPr>
              <a:t>اتفاق </a:t>
            </a:r>
            <a:r>
              <a:rPr lang="fa-IR" dirty="0" smtClean="0">
                <a:ea typeface="Calibri"/>
                <a:cs typeface="B Zar"/>
              </a:rPr>
              <a:t>بيافتد</a:t>
            </a:r>
            <a:r>
              <a:rPr lang="fa-IR" dirty="0">
                <a:ea typeface="Calibri"/>
                <a:cs typeface="B Zar"/>
              </a:rPr>
              <a:t>، قبل از ادامۀ </a:t>
            </a:r>
            <a:r>
              <a:rPr lang="fa-IR" dirty="0" smtClean="0">
                <a:ea typeface="Calibri"/>
                <a:cs typeface="B Zar"/>
              </a:rPr>
              <a:t>آزمايش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يا </a:t>
            </a:r>
            <a:r>
              <a:rPr lang="fa-IR" dirty="0">
                <a:ea typeface="Calibri"/>
                <a:cs typeface="B Zar"/>
              </a:rPr>
              <a:t>تکرار آن و قبل از هر اقدام </a:t>
            </a:r>
            <a:r>
              <a:rPr lang="fa-IR" dirty="0" smtClean="0">
                <a:ea typeface="Calibri"/>
                <a:cs typeface="B Zar"/>
              </a:rPr>
              <a:t>تصحيحي </a:t>
            </a:r>
            <a:r>
              <a:rPr lang="fa-IR" dirty="0">
                <a:ea typeface="Calibri"/>
                <a:cs typeface="B Zar"/>
              </a:rPr>
              <a:t>در روش </a:t>
            </a:r>
            <a:r>
              <a:rPr lang="fa-IR" dirty="0" smtClean="0">
                <a:ea typeface="Calibri"/>
                <a:cs typeface="B Zar"/>
              </a:rPr>
              <a:t>آزمايش يا </a:t>
            </a:r>
            <a:r>
              <a:rPr lang="fa-IR" dirty="0">
                <a:ea typeface="Calibri"/>
                <a:cs typeface="B Zar"/>
              </a:rPr>
              <a:t>در نمونۀ </a:t>
            </a:r>
            <a:r>
              <a:rPr lang="fa-IR" dirty="0" smtClean="0">
                <a:ea typeface="Calibri"/>
                <a:cs typeface="B Zar"/>
              </a:rPr>
              <a:t>پروازي، مي­بايست </a:t>
            </a:r>
            <a:r>
              <a:rPr lang="fa-IR" dirty="0">
                <a:ea typeface="Calibri"/>
                <a:cs typeface="B Zar"/>
              </a:rPr>
              <a:t>علت </a:t>
            </a:r>
            <a:r>
              <a:rPr lang="fa-IR" dirty="0" smtClean="0">
                <a:ea typeface="Calibri"/>
                <a:cs typeface="B Zar"/>
              </a:rPr>
              <a:t>خرابي </a:t>
            </a:r>
            <a:r>
              <a:rPr lang="fa-IR" dirty="0">
                <a:ea typeface="Calibri"/>
                <a:cs typeface="B Zar"/>
              </a:rPr>
              <a:t>کاملاً </a:t>
            </a:r>
            <a:r>
              <a:rPr lang="fa-IR" dirty="0" smtClean="0">
                <a:ea typeface="Calibri"/>
                <a:cs typeface="B Zar"/>
              </a:rPr>
              <a:t>بررسي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تعيين </a:t>
            </a:r>
            <a:r>
              <a:rPr lang="fa-IR" dirty="0">
                <a:ea typeface="Calibri"/>
                <a:cs typeface="B Zar"/>
              </a:rPr>
              <a:t>شود. </a:t>
            </a:r>
            <a:endParaRPr lang="en-US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52800" y="226367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ea typeface="Calibri"/>
                <a:cs typeface="Titr" panose="00000700000000000000" pitchFamily="2" charset="-78"/>
              </a:rPr>
              <a:t>آزمايش­هاي</a:t>
            </a:r>
            <a:r>
              <a:rPr lang="fa-IR" sz="2400" dirty="0">
                <a:ea typeface="Calibri"/>
                <a:cs typeface="Titr" panose="00000700000000000000" pitchFamily="2" charset="-78"/>
              </a:rPr>
              <a:t> استاتيکي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0" y="1142999"/>
            <a:ext cx="822960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 smtClean="0">
                <a:ea typeface="Calibri"/>
                <a:cs typeface="B Zar"/>
              </a:rPr>
              <a:t>آزمايش­هاي استاتيکي ذيل بايستي </a:t>
            </a:r>
            <a:r>
              <a:rPr lang="fa-IR" dirty="0">
                <a:ea typeface="Calibri"/>
                <a:cs typeface="B Zar"/>
              </a:rPr>
              <a:t>بر اساس جداول (1) تا (9) انجام شوند؛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الف) </a:t>
            </a:r>
            <a:r>
              <a:rPr lang="fa-IR" dirty="0" smtClean="0">
                <a:ea typeface="Calibri"/>
                <a:cs typeface="B Zar"/>
              </a:rPr>
              <a:t>آزمايش­هاي </a:t>
            </a:r>
            <a:r>
              <a:rPr lang="fa-IR" dirty="0">
                <a:ea typeface="Calibri"/>
                <a:cs typeface="B Zar"/>
              </a:rPr>
              <a:t>برخاست </a:t>
            </a:r>
            <a:r>
              <a:rPr lang="fa-IR" dirty="0" smtClean="0">
                <a:ea typeface="Calibri"/>
                <a:cs typeface="B Zar"/>
              </a:rPr>
              <a:t>پرتابي </a:t>
            </a:r>
            <a:r>
              <a:rPr lang="fa-IR" dirty="0">
                <a:ea typeface="Calibri"/>
                <a:cs typeface="B Zar"/>
              </a:rPr>
              <a:t>و مهار </a:t>
            </a:r>
            <a:r>
              <a:rPr lang="fa-IR" dirty="0" smtClean="0">
                <a:ea typeface="Calibri"/>
                <a:cs typeface="B Zar"/>
              </a:rPr>
              <a:t>حين </a:t>
            </a:r>
            <a:r>
              <a:rPr lang="fa-IR" dirty="0">
                <a:ea typeface="Calibri"/>
                <a:cs typeface="B Zar"/>
              </a:rPr>
              <a:t>فرود (جدول-1)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ب) </a:t>
            </a:r>
            <a:r>
              <a:rPr lang="fa-IR" dirty="0" smtClean="0">
                <a:ea typeface="Calibri"/>
                <a:cs typeface="B Zar"/>
              </a:rPr>
              <a:t>آزمايش­هاي </a:t>
            </a:r>
            <a:r>
              <a:rPr lang="fa-IR" dirty="0">
                <a:ea typeface="Calibri"/>
                <a:cs typeface="B Zar"/>
              </a:rPr>
              <a:t>مجموعه بال (جدول-2) 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ج) </a:t>
            </a:r>
            <a:r>
              <a:rPr lang="fa-IR" dirty="0" smtClean="0">
                <a:ea typeface="Calibri"/>
                <a:cs typeface="B Zar"/>
              </a:rPr>
              <a:t>آزمايش­هاي </a:t>
            </a:r>
            <a:r>
              <a:rPr lang="fa-IR" dirty="0">
                <a:ea typeface="Calibri"/>
                <a:cs typeface="B Zar"/>
              </a:rPr>
              <a:t>بدنه (جدول-3)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 smtClean="0">
                <a:ea typeface="Calibri"/>
                <a:cs typeface="B Zar"/>
              </a:rPr>
              <a:t>د)آزمايش­هاي </a:t>
            </a:r>
            <a:r>
              <a:rPr lang="fa-IR" dirty="0">
                <a:ea typeface="Calibri"/>
                <a:cs typeface="B Zar"/>
              </a:rPr>
              <a:t>مجموعۀ دم (جدول-4)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ه) </a:t>
            </a:r>
            <a:r>
              <a:rPr lang="fa-IR" dirty="0" smtClean="0">
                <a:ea typeface="Calibri"/>
                <a:cs typeface="B Zar"/>
              </a:rPr>
              <a:t>آزمايش­هاي </a:t>
            </a:r>
            <a:r>
              <a:rPr lang="fa-IR" dirty="0">
                <a:ea typeface="Calibri"/>
                <a:cs typeface="B Zar"/>
              </a:rPr>
              <a:t>نصب ارابۀ فرود (جدول-5)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و) </a:t>
            </a:r>
            <a:r>
              <a:rPr lang="fa-IR" dirty="0" smtClean="0">
                <a:ea typeface="Calibri"/>
                <a:cs typeface="B Zar"/>
              </a:rPr>
              <a:t>آزمايش­هاي سيستم­هاي </a:t>
            </a:r>
            <a:r>
              <a:rPr lang="fa-IR" dirty="0">
                <a:ea typeface="Calibri"/>
                <a:cs typeface="B Zar"/>
              </a:rPr>
              <a:t>کنترل </a:t>
            </a:r>
            <a:r>
              <a:rPr lang="fa-IR" dirty="0" smtClean="0">
                <a:ea typeface="Calibri"/>
                <a:cs typeface="B Zar"/>
              </a:rPr>
              <a:t>فرامين </a:t>
            </a:r>
            <a:r>
              <a:rPr lang="fa-IR" dirty="0">
                <a:ea typeface="Calibri"/>
                <a:cs typeface="B Zar"/>
              </a:rPr>
              <a:t>(جدول-6)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ز) </a:t>
            </a:r>
            <a:r>
              <a:rPr lang="fa-IR" dirty="0" smtClean="0">
                <a:ea typeface="Calibri"/>
                <a:cs typeface="B Zar"/>
              </a:rPr>
              <a:t>آزمايش­هاي </a:t>
            </a:r>
            <a:r>
              <a:rPr lang="fa-IR" dirty="0">
                <a:ea typeface="Calibri"/>
                <a:cs typeface="B Zar"/>
              </a:rPr>
              <a:t>نصب موتور (جدول-7)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ح) </a:t>
            </a:r>
            <a:r>
              <a:rPr lang="fa-IR" dirty="0" smtClean="0">
                <a:ea typeface="Calibri"/>
                <a:cs typeface="B Zar"/>
              </a:rPr>
              <a:t>آزمايش­هاي سازه­اي پايلون­ها </a:t>
            </a:r>
            <a:r>
              <a:rPr lang="fa-IR" dirty="0">
                <a:ea typeface="Calibri"/>
                <a:cs typeface="B Zar"/>
              </a:rPr>
              <a:t>و </a:t>
            </a:r>
            <a:r>
              <a:rPr lang="fa-IR" dirty="0" smtClean="0">
                <a:ea typeface="Calibri"/>
                <a:cs typeface="B Zar"/>
              </a:rPr>
              <a:t>محل­هاي </a:t>
            </a:r>
            <a:r>
              <a:rPr lang="fa-IR" dirty="0">
                <a:ea typeface="Calibri"/>
                <a:cs typeface="B Zar"/>
              </a:rPr>
              <a:t>اتصال </a:t>
            </a:r>
            <a:r>
              <a:rPr lang="fa-IR" dirty="0" smtClean="0">
                <a:ea typeface="Calibri"/>
                <a:cs typeface="B Zar"/>
              </a:rPr>
              <a:t>بارهاي مفيد </a:t>
            </a:r>
            <a:r>
              <a:rPr lang="fa-IR" dirty="0">
                <a:ea typeface="Calibri"/>
                <a:cs typeface="B Zar"/>
              </a:rPr>
              <a:t>(جدول-8)</a:t>
            </a:r>
            <a:endParaRPr lang="en-US" sz="1400" dirty="0">
              <a:ea typeface="Calibri"/>
              <a:cs typeface="Times New Roman"/>
            </a:endParaRPr>
          </a:p>
          <a:p>
            <a:pPr indent="359410" algn="just" rtl="1">
              <a:lnSpc>
                <a:spcPct val="150000"/>
              </a:lnSpc>
              <a:spcAft>
                <a:spcPts val="1000"/>
              </a:spcAft>
            </a:pPr>
            <a:r>
              <a:rPr lang="fa-IR" dirty="0">
                <a:ea typeface="Calibri"/>
                <a:cs typeface="B Zar"/>
              </a:rPr>
              <a:t>ط) </a:t>
            </a:r>
            <a:r>
              <a:rPr lang="fa-IR" dirty="0" smtClean="0">
                <a:ea typeface="Calibri"/>
                <a:cs typeface="B Zar"/>
              </a:rPr>
              <a:t>آزمايش­هاي بخش­هاي </a:t>
            </a:r>
            <a:r>
              <a:rPr lang="fa-IR" dirty="0">
                <a:ea typeface="Calibri"/>
                <a:cs typeface="B Zar"/>
              </a:rPr>
              <a:t>متفرقه (جدول-9)</a:t>
            </a:r>
            <a:endParaRPr lang="en-US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1257"/>
            <a:ext cx="8008092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399"/>
            <a:ext cx="8296275" cy="6296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29" y="838200"/>
            <a:ext cx="8248650" cy="377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62" y="228600"/>
            <a:ext cx="8792809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121" y="14514"/>
            <a:ext cx="8248650" cy="6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9" y="301171"/>
            <a:ext cx="8724671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628650"/>
            <a:ext cx="901065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533400"/>
            <a:ext cx="8991600" cy="4107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515350" cy="662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3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82664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2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1343"/>
            <a:ext cx="8451639" cy="609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52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8396514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52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"/>
            <a:ext cx="775523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52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029575" cy="648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52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04800"/>
            <a:ext cx="8041457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52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33400"/>
            <a:ext cx="706755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52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509713"/>
            <a:ext cx="8763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6909816" cy="28783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19400" y="762000"/>
            <a:ext cx="3430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/>
              <a:t>راستاياصلي</a:t>
            </a:r>
            <a:r>
              <a:rPr lang="en-US" baseline="30000" dirty="0" smtClean="0"/>
              <a:t>a</a:t>
            </a:r>
            <a:r>
              <a:rPr lang="fa-IR" dirty="0" smtClean="0"/>
              <a:t> </a:t>
            </a:r>
            <a:r>
              <a:rPr lang="fa-IR" dirty="0"/>
              <a:t>آزمايش براي آلياژهاي مختلف</a:t>
            </a:r>
            <a:endParaRPr lang="en-US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43000" y="4724400"/>
            <a:ext cx="7086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3538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fa-IR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: اگرچه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 به جهت تعيين خواص مكانيكي، مي­بايست اين خواص در دو يا سه راستاي دانه­بندي تعيين شوند، </a:t>
            </a:r>
          </a:p>
          <a:p>
            <a:pPr marL="0" marR="0" lvl="0" indent="363538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راستاي اوليۀ تست همان راستايي است كه بطور معمول مورد استفاده قرار مي­گيرد.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3538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b</a:t>
            </a:r>
            <a:r>
              <a:rPr kumimoji="0" lang="fa-I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Zar" pitchFamily="2" charset="-78"/>
              </a:rPr>
              <a:t>: به ويژه­گي­هاي مكانيكي قابل كاربرد مراجعه شود.</a:t>
            </a:r>
            <a:endParaRPr kumimoji="0" lang="fa-I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381000"/>
            <a:ext cx="4743450" cy="9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752600"/>
            <a:ext cx="1581150" cy="80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1071" y="2743200"/>
            <a:ext cx="1959429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45720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9600" y="3810000"/>
            <a:ext cx="8001000" cy="2590800"/>
          </a:xfrm>
        </p:spPr>
        <p:txBody>
          <a:bodyPr>
            <a:normAutofit fontScale="70000" lnSpcReduction="20000"/>
          </a:bodyPr>
          <a:lstStyle/>
          <a:p>
            <a:pPr algn="just" rtl="1"/>
            <a:r>
              <a:rPr lang="fa-IR" dirty="0">
                <a:solidFill>
                  <a:schemeClr val="tx1"/>
                </a:solidFill>
              </a:rPr>
              <a:t>اطلاعات انتشارترک خستگي ممکن است از </a:t>
            </a:r>
            <a:r>
              <a:rPr lang="fa-IR" dirty="0" smtClean="0">
                <a:solidFill>
                  <a:schemeClr val="tx1"/>
                </a:solidFill>
              </a:rPr>
              <a:t>طريق </a:t>
            </a:r>
            <a:r>
              <a:rPr lang="fa-IR" dirty="0">
                <a:solidFill>
                  <a:schemeClr val="tx1"/>
                </a:solidFill>
              </a:rPr>
              <a:t>چند نوع نمونۀ </a:t>
            </a:r>
            <a:r>
              <a:rPr lang="fa-IR" dirty="0" smtClean="0">
                <a:solidFill>
                  <a:schemeClr val="tx1"/>
                </a:solidFill>
              </a:rPr>
              <a:t>آزمايش مکانيک </a:t>
            </a:r>
            <a:r>
              <a:rPr lang="fa-IR" dirty="0">
                <a:solidFill>
                  <a:schemeClr val="tx1"/>
                </a:solidFill>
              </a:rPr>
              <a:t>شکست، همانطور که در </a:t>
            </a:r>
            <a:r>
              <a:rPr lang="en-US" dirty="0">
                <a:solidFill>
                  <a:schemeClr val="tx1"/>
                </a:solidFill>
              </a:rPr>
              <a:t>ASTM E647</a:t>
            </a:r>
            <a:r>
              <a:rPr lang="fa-IR" dirty="0">
                <a:solidFill>
                  <a:schemeClr val="tx1"/>
                </a:solidFill>
              </a:rPr>
              <a:t> </a:t>
            </a:r>
            <a:r>
              <a:rPr lang="fa-IR" dirty="0" smtClean="0">
                <a:solidFill>
                  <a:schemeClr val="tx1"/>
                </a:solidFill>
              </a:rPr>
              <a:t>توصيف </a:t>
            </a:r>
            <a:r>
              <a:rPr lang="fa-IR" dirty="0">
                <a:solidFill>
                  <a:schemeClr val="tx1"/>
                </a:solidFill>
              </a:rPr>
              <a:t>شده است،بدست آيد. دو </a:t>
            </a:r>
            <a:r>
              <a:rPr lang="fa-IR" dirty="0" smtClean="0">
                <a:solidFill>
                  <a:schemeClr val="tx1"/>
                </a:solidFill>
              </a:rPr>
              <a:t>معيار اصلي براي پذيرش </a:t>
            </a:r>
            <a:r>
              <a:rPr lang="fa-IR" dirty="0">
                <a:solidFill>
                  <a:schemeClr val="tx1"/>
                </a:solidFill>
              </a:rPr>
              <a:t>اطلاعات بدست آمده وجود دارد. </a:t>
            </a:r>
            <a:r>
              <a:rPr lang="fa-IR" dirty="0" smtClean="0">
                <a:solidFill>
                  <a:schemeClr val="tx1"/>
                </a:solidFill>
              </a:rPr>
              <a:t>يک معيار اين </a:t>
            </a:r>
            <a:r>
              <a:rPr lang="fa-IR" dirty="0">
                <a:solidFill>
                  <a:schemeClr val="tx1"/>
                </a:solidFill>
              </a:rPr>
              <a:t>است که </a:t>
            </a:r>
            <a:r>
              <a:rPr lang="fa-IR" dirty="0" smtClean="0">
                <a:solidFill>
                  <a:schemeClr val="tx1"/>
                </a:solidFill>
              </a:rPr>
              <a:t>يک فرمول معتبربراي </a:t>
            </a:r>
            <a:r>
              <a:rPr lang="fa-IR" dirty="0">
                <a:solidFill>
                  <a:schemeClr val="tx1"/>
                </a:solidFill>
              </a:rPr>
              <a:t>تعيين ضريب شدت </a:t>
            </a:r>
            <a:r>
              <a:rPr lang="fa-IR" dirty="0" smtClean="0">
                <a:solidFill>
                  <a:schemeClr val="tx1"/>
                </a:solidFill>
              </a:rPr>
              <a:t>تنش در </a:t>
            </a:r>
            <a:r>
              <a:rPr lang="fa-IR" dirty="0">
                <a:solidFill>
                  <a:schemeClr val="tx1"/>
                </a:solidFill>
              </a:rPr>
              <a:t>نمونه، موجود باشد؛ </a:t>
            </a:r>
            <a:r>
              <a:rPr lang="fa-IR" dirty="0" smtClean="0">
                <a:solidFill>
                  <a:schemeClr val="tx1"/>
                </a:solidFill>
              </a:rPr>
              <a:t>معيار ديگر اين </a:t>
            </a:r>
            <a:r>
              <a:rPr lang="fa-IR" dirty="0">
                <a:solidFill>
                  <a:schemeClr val="tx1"/>
                </a:solidFill>
              </a:rPr>
              <a:t>است که </a:t>
            </a:r>
            <a:r>
              <a:rPr lang="fa-IR" dirty="0" smtClean="0">
                <a:solidFill>
                  <a:schemeClr val="tx1"/>
                </a:solidFill>
              </a:rPr>
              <a:t>تنش­هاي </a:t>
            </a:r>
            <a:r>
              <a:rPr lang="fa-IR" dirty="0">
                <a:solidFill>
                  <a:schemeClr val="tx1"/>
                </a:solidFill>
              </a:rPr>
              <a:t>خالصبدست آمده از </a:t>
            </a:r>
            <a:r>
              <a:rPr lang="fa-IR" dirty="0" smtClean="0">
                <a:solidFill>
                  <a:schemeClr val="tx1"/>
                </a:solidFill>
              </a:rPr>
              <a:t>طريق </a:t>
            </a:r>
            <a:r>
              <a:rPr lang="fa-IR" dirty="0">
                <a:solidFill>
                  <a:schemeClr val="tx1"/>
                </a:solidFill>
              </a:rPr>
              <a:t>روابطاوليۀمقاومت مصالح، کمتر از هشتاد درصد (80%)استحکام </a:t>
            </a:r>
            <a:r>
              <a:rPr lang="fa-IR" dirty="0" smtClean="0">
                <a:solidFill>
                  <a:schemeClr val="tx1"/>
                </a:solidFill>
              </a:rPr>
              <a:t>تسليم کششي </a:t>
            </a:r>
            <a:r>
              <a:rPr lang="fa-IR" dirty="0">
                <a:solidFill>
                  <a:schemeClr val="tx1"/>
                </a:solidFill>
              </a:rPr>
              <a:t>مواد باشد.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Stress intensity factor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470025"/>
          </a:xfrm>
        </p:spPr>
        <p:txBody>
          <a:bodyPr>
            <a:normAutofit/>
          </a:bodyPr>
          <a:lstStyle/>
          <a:p>
            <a:pPr algn="just" rtl="1"/>
            <a:r>
              <a:rPr lang="fa-IR" sz="2200" dirty="0"/>
              <a:t>در </a:t>
            </a:r>
            <a:r>
              <a:rPr lang="fa-IR" sz="2200" dirty="0" smtClean="0"/>
              <a:t>آزمايشات</a:t>
            </a:r>
            <a:r>
              <a:rPr lang="fa-IR" sz="2200" dirty="0"/>
              <a:t>، اطلاعات </a:t>
            </a:r>
            <a:r>
              <a:rPr lang="fa-IR" sz="2200" dirty="0" smtClean="0"/>
              <a:t>اصلي </a:t>
            </a:r>
            <a:r>
              <a:rPr lang="fa-IR" sz="2200" dirty="0"/>
              <a:t>مانند </a:t>
            </a:r>
            <a:r>
              <a:rPr lang="fa-IR" sz="2200" dirty="0" smtClean="0"/>
              <a:t>طول­هاي </a:t>
            </a:r>
            <a:r>
              <a:rPr lang="fa-IR" sz="2200" dirty="0"/>
              <a:t>ترک، </a:t>
            </a:r>
            <a:r>
              <a:rPr lang="en-US" sz="2200" dirty="0"/>
              <a:t>a</a:t>
            </a:r>
            <a:r>
              <a:rPr lang="fa-IR" sz="2200" dirty="0"/>
              <a:t>، و تعداد سيكل­هاي مرتبط با آنها، </a:t>
            </a:r>
            <a:r>
              <a:rPr lang="en-US" sz="2200" dirty="0"/>
              <a:t>N</a:t>
            </a:r>
            <a:r>
              <a:rPr lang="fa-IR" sz="2200" dirty="0"/>
              <a:t>، بدست مي </a:t>
            </a:r>
            <a:r>
              <a:rPr lang="fa-IR" sz="2200" dirty="0" smtClean="0"/>
              <a:t>آيند</a:t>
            </a:r>
            <a:r>
              <a:rPr lang="fa-IR" sz="2200" dirty="0"/>
              <a:t>. </a:t>
            </a:r>
            <a:r>
              <a:rPr lang="fa-IR" sz="2200" dirty="0" smtClean="0"/>
              <a:t>مقادير </a:t>
            </a:r>
            <a:r>
              <a:rPr lang="fa-IR" sz="2200" dirty="0"/>
              <a:t>رشد-ترک بعنوان </a:t>
            </a:r>
            <a:r>
              <a:rPr lang="fa-IR" sz="2200" dirty="0" smtClean="0"/>
              <a:t>شيب­ها</a:t>
            </a:r>
            <a:r>
              <a:rPr lang="fa-IR" sz="2200" dirty="0"/>
              <a:t>، </a:t>
            </a:r>
            <a:r>
              <a:rPr lang="fa-IR" sz="2200" dirty="0" smtClean="0"/>
              <a:t>يا </a:t>
            </a:r>
            <a:r>
              <a:rPr lang="fa-IR" sz="2200" dirty="0"/>
              <a:t>متوسط </a:t>
            </a:r>
            <a:r>
              <a:rPr lang="fa-IR" sz="2200" dirty="0" smtClean="0"/>
              <a:t>شيب­ها </a:t>
            </a:r>
            <a:r>
              <a:rPr lang="fa-IR" sz="2200" dirty="0"/>
              <a:t>در </a:t>
            </a:r>
            <a:r>
              <a:rPr lang="fa-IR" sz="2200" dirty="0" smtClean="0"/>
              <a:t>بخش­هاي مختلف </a:t>
            </a:r>
            <a:r>
              <a:rPr lang="fa-IR" sz="2200" dirty="0"/>
              <a:t>منحني رسم شده از اطلاعات آزمايش، </a:t>
            </a:r>
            <a:r>
              <a:rPr lang="fa-IR" sz="2200" dirty="0" smtClean="0"/>
              <a:t>تفسير مي­شوند</a:t>
            </a:r>
            <a:r>
              <a:rPr lang="fa-IR" dirty="0"/>
              <a:t>. 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295400" y="2362200"/>
            <a:ext cx="685800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28800" y="1219200"/>
            <a:ext cx="5905805" cy="47790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86200" y="838200"/>
            <a:ext cx="1394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/>
              <a:t>منحني رشد ترك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09600"/>
            <a:ext cx="7772400" cy="1470025"/>
          </a:xfrm>
        </p:spPr>
        <p:txBody>
          <a:bodyPr/>
          <a:lstStyle/>
          <a:p>
            <a:r>
              <a:rPr lang="fa-IR" dirty="0"/>
              <a:t>اتصالات </a:t>
            </a:r>
            <a:r>
              <a:rPr lang="fa-IR" dirty="0" smtClean="0"/>
              <a:t>مکانيکي با پيچ </a:t>
            </a:r>
            <a:r>
              <a:rPr lang="fa-IR" dirty="0"/>
              <a:t>و پرچ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438400"/>
            <a:ext cx="8229600" cy="2819400"/>
          </a:xfrm>
        </p:spPr>
        <p:txBody>
          <a:bodyPr>
            <a:normAutofit/>
          </a:bodyPr>
          <a:lstStyle/>
          <a:p>
            <a:pPr algn="just" rtl="1"/>
            <a:r>
              <a:rPr lang="fa-IR" dirty="0" smtClean="0">
                <a:solidFill>
                  <a:schemeClr val="tx1"/>
                </a:solidFill>
              </a:rPr>
              <a:t>مقاومت­هاي برشي از طريق آزمايش برش بحراني در وضعيت برش تکي يا برش مضاعف تعيين خواهند شد. نتايج آزمايش برش مضاعفک ه مطابق باآزمايش شمارۀ</a:t>
            </a:r>
            <a:r>
              <a:rPr lang="fa-IR" u="sng" dirty="0" smtClean="0">
                <a:solidFill>
                  <a:schemeClr val="tx1"/>
                </a:solidFill>
              </a:rPr>
              <a:t>13</a:t>
            </a:r>
            <a:r>
              <a:rPr lang="fa-IR" dirty="0" smtClean="0">
                <a:solidFill>
                  <a:schemeClr val="tx1"/>
                </a:solidFill>
              </a:rPr>
              <a:t>از استاندارد</a:t>
            </a:r>
            <a:r>
              <a:rPr lang="en-US" dirty="0" smtClean="0">
                <a:solidFill>
                  <a:schemeClr val="tx1"/>
                </a:solidFill>
              </a:rPr>
              <a:t>NASM 1312</a:t>
            </a:r>
            <a:r>
              <a:rPr lang="fa-IR" dirty="0" smtClean="0">
                <a:solidFill>
                  <a:schemeClr val="tx1"/>
                </a:solidFill>
              </a:rPr>
              <a:t>، انجام شده، بر نتايج برش تکي ارجحيت دارد.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1562</Words>
  <Application>Microsoft Office PowerPoint</Application>
  <PresentationFormat>On-screen Show (4:3)</PresentationFormat>
  <Paragraphs>89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Arial Black</vt:lpstr>
      <vt:lpstr>B Zar</vt:lpstr>
      <vt:lpstr>Calibri</vt:lpstr>
      <vt:lpstr>Times New Roman</vt:lpstr>
      <vt:lpstr>Titr</vt:lpstr>
      <vt:lpstr>Office Theme</vt:lpstr>
      <vt:lpstr>الزامات مواد وعناصر فلزي براي سازه­هاي وسايل نقليه هوا فضايي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در آزمايشات، اطلاعات اصلي مانند طول­هاي ترک، a، و تعداد سيكل­هاي مرتبط با آنها، N، بدست مي آيند. مقادير رشد-ترک بعنوان شيب­ها، يا متوسط شيب­ها در بخش­هاي مختلف منحني رسم شده از اطلاعات آزمايش، تفسير مي­شوند. </vt:lpstr>
      <vt:lpstr>PowerPoint Presentation</vt:lpstr>
      <vt:lpstr>اتصالات مکانيکي با پيچ و پرچ</vt:lpstr>
      <vt:lpstr>اتصالات جوش­ذوبي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الزامات مواد وعناصر فلزی برای سازه­های وسایل نقلیۀ هوا فضایی</dc:title>
  <dc:creator>Dear User</dc:creator>
  <cp:lastModifiedBy>Admin</cp:lastModifiedBy>
  <cp:revision>27</cp:revision>
  <dcterms:created xsi:type="dcterms:W3CDTF">2012-10-11T05:44:38Z</dcterms:created>
  <dcterms:modified xsi:type="dcterms:W3CDTF">2017-11-04T05:55:05Z</dcterms:modified>
</cp:coreProperties>
</file>